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5pPr>
    <a:lvl6pPr marL="2286000" algn="l" defTabSz="914400" rtl="0" eaLnBrk="1" latinLnBrk="0" hangingPunct="1"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6pPr>
    <a:lvl7pPr marL="2743200" algn="l" defTabSz="914400" rtl="0" eaLnBrk="1" latinLnBrk="0" hangingPunct="1"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7pPr>
    <a:lvl8pPr marL="3200400" algn="l" defTabSz="914400" rtl="0" eaLnBrk="1" latinLnBrk="0" hangingPunct="1"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8pPr>
    <a:lvl9pPr marL="3657600" algn="l" defTabSz="914400" rtl="0" eaLnBrk="1" latinLnBrk="0" hangingPunct="1">
      <a:defRPr sz="1200" b="1" kern="1200">
        <a:solidFill>
          <a:srgbClr val="FFFFFF"/>
        </a:solidFill>
        <a:latin typeface="メイリオ"/>
        <a:ea typeface="メイリオ"/>
        <a:cs typeface="メイリオ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FFCC"/>
    <a:srgbClr val="00FFFF"/>
    <a:srgbClr val="CCFF99"/>
    <a:srgbClr val="333399"/>
    <a:srgbClr val="000066"/>
    <a:srgbClr val="1E10D2"/>
    <a:srgbClr val="0066CC"/>
    <a:srgbClr val="FFFFFF"/>
    <a:srgbClr val="FFE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40" y="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13" y="3124200"/>
            <a:ext cx="6607175" cy="215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5699125"/>
            <a:ext cx="5441950" cy="2571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0807-7A85-4C27-90F6-1CFB4B40A45C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C4E6-67FC-43E6-ACD7-0B8D83ED8874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5625" y="403225"/>
            <a:ext cx="1747838" cy="858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403225"/>
            <a:ext cx="5094287" cy="858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5949-7497-418B-947D-47EDDDF88863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5FB5-D5A5-48A6-8C11-93E57BABDD87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6462713"/>
            <a:ext cx="6605587" cy="19986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4262438"/>
            <a:ext cx="6605587" cy="2200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8A9B-BB93-4D01-A82A-2749AFE457CD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2346325"/>
            <a:ext cx="3421062" cy="663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346325"/>
            <a:ext cx="3421063" cy="663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AA79-B7E2-4B23-A644-3FA118D5729B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938" y="2251075"/>
            <a:ext cx="3433762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38" y="3189288"/>
            <a:ext cx="3433762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113" y="2251075"/>
            <a:ext cx="3435350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113" y="3189288"/>
            <a:ext cx="3435350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16DB2-A0DD-4C4D-9A80-FA7929FFEBAF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A99B-01B7-4484-9306-E6CF8BB4D4BD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C3114-1566-418F-8241-53EFFED4E23D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0050"/>
            <a:ext cx="2557462" cy="170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5" y="400050"/>
            <a:ext cx="4344988" cy="858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938" y="2105025"/>
            <a:ext cx="2557462" cy="6880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020C9-186D-4208-A4C8-710FC51BE1B6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563"/>
            <a:ext cx="4662488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898525"/>
            <a:ext cx="4662488" cy="6035675"/>
          </a:xfrm>
        </p:spPr>
        <p:txBody>
          <a:bodyPr lIns="101888" tIns="50944" rIns="101888" bIns="50944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7872413"/>
            <a:ext cx="4662488" cy="1179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8598-A825-4515-9C25-FB42FB9FF485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ru-RU" smtClean="0"/>
              <a:t>マスタ</a:t>
            </a:r>
            <a:r>
              <a:rPr lang="ru-RU" altLang="ja-JP" smtClean="0"/>
              <a:t> </a:t>
            </a:r>
            <a:r>
              <a:rPr lang="ja-JP" altLang="ru-RU" smtClean="0"/>
              <a:t>タイトルの書式設定</a:t>
            </a:r>
            <a:endParaRPr lang="ru-RU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ru-RU" smtClean="0"/>
              <a:t>マスタ</a:t>
            </a:r>
            <a:r>
              <a:rPr lang="ru-RU" altLang="ja-JP" smtClean="0"/>
              <a:t> </a:t>
            </a:r>
            <a:r>
              <a:rPr lang="ja-JP" altLang="ru-RU" smtClean="0"/>
              <a:t>テキストの書式設定</a:t>
            </a:r>
            <a:endParaRPr lang="ru-RU" altLang="ja-JP" smtClean="0"/>
          </a:p>
          <a:p>
            <a:pPr lvl="1"/>
            <a:r>
              <a:rPr lang="ja-JP" altLang="ru-RU" smtClean="0"/>
              <a:t>第</a:t>
            </a:r>
            <a:r>
              <a:rPr lang="ru-RU" altLang="ja-JP" smtClean="0"/>
              <a:t> 2 </a:t>
            </a:r>
            <a:r>
              <a:rPr lang="ja-JP" altLang="ru-RU" smtClean="0"/>
              <a:t>レベル</a:t>
            </a:r>
            <a:endParaRPr lang="ru-RU" altLang="ja-JP" smtClean="0"/>
          </a:p>
          <a:p>
            <a:pPr lvl="2"/>
            <a:r>
              <a:rPr lang="ja-JP" altLang="ru-RU" smtClean="0"/>
              <a:t>第</a:t>
            </a:r>
            <a:r>
              <a:rPr lang="ru-RU" altLang="ja-JP" smtClean="0"/>
              <a:t> 3 </a:t>
            </a:r>
            <a:r>
              <a:rPr lang="ja-JP" altLang="ru-RU" smtClean="0"/>
              <a:t>レベル</a:t>
            </a:r>
            <a:endParaRPr lang="ru-RU" altLang="ja-JP" smtClean="0"/>
          </a:p>
          <a:p>
            <a:pPr lvl="3"/>
            <a:r>
              <a:rPr lang="ja-JP" altLang="ru-RU" smtClean="0"/>
              <a:t>第</a:t>
            </a:r>
            <a:r>
              <a:rPr lang="ru-RU" altLang="ja-JP" smtClean="0"/>
              <a:t> 4 </a:t>
            </a:r>
            <a:r>
              <a:rPr lang="ja-JP" altLang="ru-RU" smtClean="0"/>
              <a:t>レベル</a:t>
            </a:r>
            <a:endParaRPr lang="ru-RU" altLang="ja-JP" smtClean="0"/>
          </a:p>
          <a:p>
            <a:pPr lvl="4"/>
            <a:r>
              <a:rPr lang="ja-JP" altLang="ru-RU" smtClean="0"/>
              <a:t>第</a:t>
            </a:r>
            <a:r>
              <a:rPr lang="ru-RU" altLang="ja-JP" smtClean="0"/>
              <a:t> 5 </a:t>
            </a:r>
            <a:r>
              <a:rPr lang="ja-JP" altLang="ru-RU" smtClean="0"/>
              <a:t>レベル</a:t>
            </a:r>
            <a:endParaRPr lang="ru-RU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1763"/>
            <a:ext cx="16002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l">
              <a:defRPr sz="15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1763"/>
            <a:ext cx="21717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>
              <a:defRPr sz="15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1763"/>
            <a:ext cx="16002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0139740-FBD5-4231-BC7D-AB7D2329BC3B}" type="slidenum">
              <a:rPr lang="ru-RU" altLang="ja-JP"/>
              <a:pPr>
                <a:defRPr/>
              </a:pPr>
              <a:t>‹#›</a:t>
            </a:fld>
            <a:endParaRPr lang="ru-RU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885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95885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9463" indent="-300038" algn="l" defTabSz="95885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885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 bwMode="auto">
          <a:xfrm>
            <a:off x="0" y="3367979"/>
            <a:ext cx="6858000" cy="5329933"/>
          </a:xfrm>
          <a:prstGeom prst="rect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19175">
              <a:defRPr/>
            </a:pPr>
            <a:endParaRPr lang="ja-JP" altLang="en-US" sz="2000" b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テキスト ボックス 20"/>
          <p:cNvSpPr txBox="1">
            <a:spLocks noChangeArrowheads="1"/>
          </p:cNvSpPr>
          <p:nvPr/>
        </p:nvSpPr>
        <p:spPr bwMode="auto">
          <a:xfrm>
            <a:off x="0" y="2288704"/>
            <a:ext cx="6858000" cy="70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</a:rPr>
              <a:t>　　　　　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       </a:t>
            </a:r>
            <a:r>
              <a:rPr lang="ja-JP" altLang="en-US" sz="1400" dirty="0">
                <a:solidFill>
                  <a:schemeClr val="tx1"/>
                </a:solidFill>
              </a:rPr>
              <a:t>　 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　　　　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　　　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1000" b="0" dirty="0">
                <a:solidFill>
                  <a:schemeClr val="tx1"/>
                </a:solidFill>
              </a:rPr>
              <a:t>　　　</a:t>
            </a:r>
            <a:endParaRPr lang="en-US" altLang="ja-JP" sz="1000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1000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1000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1000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1000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1000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1000" b="0" dirty="0">
              <a:solidFill>
                <a:schemeClr val="tx1"/>
              </a:solidFill>
            </a:endParaRPr>
          </a:p>
          <a:p>
            <a:pPr>
              <a:defRPr/>
            </a:pPr>
            <a:endParaRPr kumimoji="1" lang="en-US" altLang="ja-JP" sz="11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kumimoji="1" lang="ja-JP" altLang="en-US" sz="1100" b="0" dirty="0">
                <a:solidFill>
                  <a:schemeClr val="tx1"/>
                </a:solidFill>
              </a:rPr>
              <a:t>　　</a:t>
            </a:r>
            <a:endParaRPr kumimoji="1" lang="en-US" altLang="ja-JP" sz="1100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kumimoji="1" lang="en-US" altLang="ja-JP" sz="1100" b="0" dirty="0">
              <a:solidFill>
                <a:schemeClr val="tx1"/>
              </a:solidFill>
            </a:endParaRPr>
          </a:p>
          <a:p>
            <a:pPr>
              <a:defRPr/>
            </a:pPr>
            <a:endParaRPr kumimoji="1" lang="en-US" altLang="ja-JP" sz="1100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kumimoji="1" lang="en-US" altLang="ja-JP" sz="1100" b="0" dirty="0">
              <a:solidFill>
                <a:schemeClr val="tx1"/>
              </a:solidFill>
            </a:endParaRPr>
          </a:p>
          <a:p>
            <a:pPr>
              <a:defRPr/>
            </a:pPr>
            <a:endParaRPr kumimoji="1" lang="en-US" altLang="ja-JP" sz="110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kumimoji="1" lang="en-US" altLang="ja-JP" sz="1050" b="0" dirty="0" smtClean="0">
                <a:solidFill>
                  <a:schemeClr val="tx1"/>
                </a:solidFill>
              </a:rPr>
              <a:t>      </a:t>
            </a:r>
          </a:p>
          <a:p>
            <a:pPr>
              <a:defRPr/>
            </a:pPr>
            <a:endParaRPr kumimoji="1" lang="en-US" altLang="ja-JP" sz="1050" b="0" dirty="0">
              <a:solidFill>
                <a:schemeClr val="tx1"/>
              </a:solidFill>
            </a:endParaRPr>
          </a:p>
          <a:p>
            <a:pPr>
              <a:defRPr/>
            </a:pPr>
            <a:endParaRPr kumimoji="1" lang="en-US" altLang="ja-JP" sz="105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kumimoji="1" lang="en-US" altLang="ja-JP" sz="1050" b="0" dirty="0">
                <a:solidFill>
                  <a:schemeClr val="tx1"/>
                </a:solidFill>
              </a:rPr>
              <a:t> </a:t>
            </a:r>
            <a:r>
              <a:rPr kumimoji="1" lang="en-US" altLang="ja-JP" sz="1050" b="0" dirty="0" smtClean="0">
                <a:solidFill>
                  <a:schemeClr val="tx1"/>
                </a:solidFill>
              </a:rPr>
              <a:t>   </a:t>
            </a:r>
          </a:p>
          <a:p>
            <a:pPr>
              <a:defRPr/>
            </a:pPr>
            <a:endParaRPr kumimoji="1" lang="en-US" altLang="ja-JP" sz="105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kumimoji="1" lang="en-US" altLang="ja-JP" sz="1050" b="0" dirty="0" smtClean="0">
                <a:solidFill>
                  <a:schemeClr val="tx1"/>
                </a:solidFill>
              </a:rPr>
              <a:t>      </a:t>
            </a:r>
          </a:p>
          <a:p>
            <a:pPr>
              <a:defRPr/>
            </a:pPr>
            <a:r>
              <a:rPr kumimoji="1" lang="en-US" altLang="ja-JP" sz="1050" b="0" dirty="0" smtClean="0">
                <a:solidFill>
                  <a:schemeClr val="tx1"/>
                </a:solidFill>
              </a:rPr>
              <a:t>      </a:t>
            </a:r>
          </a:p>
          <a:p>
            <a:pPr>
              <a:defRPr/>
            </a:pPr>
            <a:r>
              <a:rPr kumimoji="1" lang="ja-JP" altLang="en-US" sz="1050" b="0" dirty="0">
                <a:solidFill>
                  <a:schemeClr val="tx1"/>
                </a:solidFill>
              </a:rPr>
              <a:t>　</a:t>
            </a:r>
            <a:r>
              <a:rPr kumimoji="1" lang="ja-JP" altLang="en-US" sz="1050" b="0" dirty="0" smtClean="0">
                <a:solidFill>
                  <a:schemeClr val="tx1"/>
                </a:solidFill>
              </a:rPr>
              <a:t>　　　　　　</a:t>
            </a:r>
            <a:endParaRPr kumimoji="1" lang="en-US" altLang="ja-JP" sz="105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kumimoji="1" lang="ja-JP" altLang="en-US" sz="1050" b="0" dirty="0">
                <a:solidFill>
                  <a:schemeClr val="tx1"/>
                </a:solidFill>
              </a:rPr>
              <a:t>　</a:t>
            </a:r>
            <a:r>
              <a:rPr kumimoji="1" lang="ja-JP" altLang="en-US" sz="1050" b="0" dirty="0" smtClean="0">
                <a:solidFill>
                  <a:schemeClr val="tx1"/>
                </a:solidFill>
              </a:rPr>
              <a:t>　　　　　　　</a:t>
            </a:r>
            <a:r>
              <a:rPr kumimoji="1" lang="en-US" altLang="ja-JP" sz="1050" b="0" dirty="0" smtClean="0">
                <a:solidFill>
                  <a:schemeClr val="tx1"/>
                </a:solidFill>
              </a:rPr>
              <a:t> 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kumimoji="1" lang="ja-JP" altLang="en-US" sz="1050" dirty="0">
                <a:solidFill>
                  <a:schemeClr val="tx1"/>
                </a:solidFill>
              </a:rPr>
              <a:t>　                 　　　</a:t>
            </a:r>
            <a:endParaRPr kumimoji="1" lang="en-US" altLang="ja-JP" sz="1050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kumimoji="1" lang="en-US" altLang="ja-JP" sz="1050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7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1100" dirty="0">
                <a:solidFill>
                  <a:schemeClr val="tx1"/>
                </a:solidFill>
              </a:rPr>
              <a:t> </a:t>
            </a:r>
            <a:r>
              <a:rPr lang="ja-JP" altLang="en-US" sz="1100" dirty="0" smtClean="0">
                <a:solidFill>
                  <a:schemeClr val="tx1"/>
                </a:solidFill>
              </a:rPr>
              <a:t>　　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</a:rPr>
              <a:t>　　　　　　　　　　　</a:t>
            </a:r>
            <a:endParaRPr lang="en-US" altLang="ja-JP" sz="1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1100" dirty="0">
              <a:solidFill>
                <a:schemeClr val="tx1"/>
              </a:solidFill>
            </a:endParaRPr>
          </a:p>
          <a:p>
            <a:pPr>
              <a:defRPr/>
            </a:pPr>
            <a:endParaRPr lang="zh-TW" altLang="en-US" sz="1400" dirty="0">
              <a:solidFill>
                <a:schemeClr val="tx1"/>
              </a:solidFill>
              <a:latin typeface="ＭＳ Ｐゴシック" charset="-128"/>
              <a:ea typeface="ＭＳ Ｐゴシック" charset="-128"/>
            </a:endParaRPr>
          </a:p>
          <a:p>
            <a:pPr>
              <a:defRPr/>
            </a:pPr>
            <a:endParaRPr lang="en-US" altLang="ja-JP" sz="1000" dirty="0">
              <a:solidFill>
                <a:schemeClr val="tx1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114373" y="5825842"/>
            <a:ext cx="662247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ja-JP" altLang="en-US" sz="1000" dirty="0" smtClean="0">
                <a:solidFill>
                  <a:schemeClr val="tx1"/>
                </a:solidFill>
              </a:rPr>
              <a:t>                              </a:t>
            </a:r>
            <a:r>
              <a:rPr lang="en-US" altLang="ja-JP" sz="1100" dirty="0" smtClean="0">
                <a:solidFill>
                  <a:schemeClr val="tx1"/>
                </a:solidFill>
              </a:rPr>
              <a:t>『</a:t>
            </a:r>
            <a:r>
              <a:rPr lang="ja-JP" altLang="en-US" sz="1100" dirty="0" smtClean="0">
                <a:solidFill>
                  <a:schemeClr val="tx1"/>
                </a:solidFill>
              </a:rPr>
              <a:t>ホログラフィック顕微鏡　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ラベルフリー３</a:t>
            </a:r>
            <a:r>
              <a:rPr kumimoji="1" lang="en-US" altLang="ja-JP" sz="1100" dirty="0" smtClean="0">
                <a:solidFill>
                  <a:schemeClr val="tx1"/>
                </a:solidFill>
              </a:rPr>
              <a:t>D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ライブセルイメージャーのご紹介</a:t>
            </a:r>
            <a:r>
              <a:rPr lang="en-US" altLang="ja-JP" sz="1100" dirty="0" smtClean="0">
                <a:solidFill>
                  <a:schemeClr val="tx1"/>
                </a:solidFill>
              </a:rPr>
              <a:t>』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ja-JP" sz="1000" dirty="0">
                <a:solidFill>
                  <a:schemeClr val="tx1"/>
                </a:solidFill>
              </a:rPr>
              <a:t> </a:t>
            </a:r>
            <a:r>
              <a:rPr lang="en-US" altLang="ja-JP" sz="10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en-US" altLang="ja-JP" sz="1100" dirty="0" smtClean="0">
                <a:solidFill>
                  <a:schemeClr val="tx1"/>
                </a:solidFill>
              </a:rPr>
              <a:t>2017</a:t>
            </a:r>
            <a:r>
              <a:rPr lang="zh-TW" altLang="en-US" sz="1100" dirty="0" smtClean="0">
                <a:solidFill>
                  <a:schemeClr val="tx1"/>
                </a:solidFill>
              </a:rPr>
              <a:t>年</a:t>
            </a:r>
            <a:r>
              <a:rPr lang="en-US" altLang="zh-TW" sz="1100" dirty="0" smtClean="0">
                <a:solidFill>
                  <a:schemeClr val="tx1"/>
                </a:solidFill>
              </a:rPr>
              <a:t>2</a:t>
            </a:r>
            <a:r>
              <a:rPr lang="zh-TW" altLang="en-US" sz="1100" dirty="0" smtClean="0">
                <a:solidFill>
                  <a:schemeClr val="tx1"/>
                </a:solidFill>
              </a:rPr>
              <a:t>月</a:t>
            </a:r>
            <a:r>
              <a:rPr lang="en-US" altLang="ja-JP" sz="1100" dirty="0" smtClean="0">
                <a:solidFill>
                  <a:schemeClr val="tx1"/>
                </a:solidFill>
              </a:rPr>
              <a:t>28</a:t>
            </a:r>
            <a:r>
              <a:rPr lang="zh-TW" altLang="en-US" sz="1100" dirty="0" smtClean="0">
                <a:solidFill>
                  <a:schemeClr val="tx1"/>
                </a:solidFill>
              </a:rPr>
              <a:t>日</a:t>
            </a:r>
            <a:r>
              <a:rPr lang="ja-JP" altLang="en-US" sz="1100" dirty="0" smtClean="0">
                <a:solidFill>
                  <a:schemeClr val="tx1"/>
                </a:solidFill>
              </a:rPr>
              <a:t>（火）</a:t>
            </a:r>
            <a:r>
              <a:rPr lang="en-US" altLang="ja-JP" sz="1100" dirty="0" smtClean="0">
                <a:solidFill>
                  <a:schemeClr val="tx1"/>
                </a:solidFill>
              </a:rPr>
              <a:t>1</a:t>
            </a:r>
            <a:r>
              <a:rPr lang="ja-JP" altLang="en-US" sz="1100" dirty="0" smtClean="0">
                <a:solidFill>
                  <a:schemeClr val="tx1"/>
                </a:solidFill>
              </a:rPr>
              <a:t>部１３：００～１５：３０　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</a:rPr>
              <a:t>　　　　　　　　　　　　２部１５：３０～１７：００　共に終了後実機を見て頂きます。　　　　　　　　　　　　　　　　　　　　　　　　　　　　　　</a:t>
            </a:r>
            <a:r>
              <a:rPr lang="ja-JP" altLang="en-US" sz="1100" dirty="0">
                <a:solidFill>
                  <a:schemeClr val="tx1"/>
                </a:solidFill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</a:rPr>
              <a:t>　　　　　　　　　　　　　　　　　　</a:t>
            </a:r>
            <a:r>
              <a:rPr lang="ja-JP" altLang="en-US" sz="1000" dirty="0">
                <a:solidFill>
                  <a:schemeClr val="tx1"/>
                </a:solidFill>
              </a:rPr>
              <a:t>　　　　　　</a:t>
            </a:r>
            <a:endParaRPr lang="en-US" altLang="ja-JP" sz="6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ja-JP" sz="800" dirty="0">
                <a:solidFill>
                  <a:schemeClr val="tx1"/>
                </a:solidFill>
              </a:rPr>
              <a:t>   </a:t>
            </a:r>
            <a:r>
              <a:rPr lang="ja-JP" altLang="en-US" sz="800" dirty="0">
                <a:solidFill>
                  <a:schemeClr val="tx1"/>
                </a:solidFill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zh-TW" altLang="en-US" sz="1100" dirty="0">
                <a:solidFill>
                  <a:schemeClr val="tx1"/>
                </a:solidFill>
              </a:rPr>
              <a:t>⽣医研 本館</a:t>
            </a:r>
            <a:r>
              <a:rPr lang="en-US" altLang="zh-TW" sz="1100" dirty="0">
                <a:solidFill>
                  <a:schemeClr val="tx1"/>
                </a:solidFill>
              </a:rPr>
              <a:t>1</a:t>
            </a:r>
            <a:r>
              <a:rPr lang="zh-TW" altLang="en-US" sz="1100" dirty="0">
                <a:solidFill>
                  <a:schemeClr val="tx1"/>
                </a:solidFill>
              </a:rPr>
              <a:t>階 </a:t>
            </a:r>
            <a:r>
              <a:rPr lang="zh-TW" altLang="en-US" sz="1100" dirty="0" smtClean="0">
                <a:solidFill>
                  <a:schemeClr val="tx1"/>
                </a:solidFill>
              </a:rPr>
              <a:t>会議室</a:t>
            </a:r>
            <a:endParaRPr lang="en-US" altLang="zh-TW" sz="11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ja-JP" sz="10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sz="1000" dirty="0">
                <a:solidFill>
                  <a:schemeClr val="tx1"/>
                </a:solidFill>
              </a:rPr>
              <a:t>　　　　　　</a:t>
            </a:r>
            <a:r>
              <a:rPr lang="ja-JP" altLang="en-US" sz="1000" dirty="0" smtClean="0">
                <a:solidFill>
                  <a:schemeClr val="tx1"/>
                </a:solidFill>
              </a:rPr>
              <a:t>                    </a:t>
            </a:r>
            <a:r>
              <a:rPr lang="en-US" altLang="ja-JP" sz="1000" dirty="0" smtClean="0">
                <a:solidFill>
                  <a:schemeClr val="tx1"/>
                </a:solidFill>
              </a:rPr>
              <a:t>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Dr.Park</a:t>
            </a:r>
            <a:r>
              <a:rPr lang="ja-JP" altLang="en-US" sz="1100" dirty="0" smtClean="0">
                <a:solidFill>
                  <a:schemeClr val="tx1"/>
                </a:solidFill>
              </a:rPr>
              <a:t>（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Tomocube.Inc</a:t>
            </a:r>
            <a:r>
              <a:rPr lang="ja-JP" altLang="en-US" sz="1100" dirty="0" smtClean="0">
                <a:solidFill>
                  <a:schemeClr val="tx1"/>
                </a:solidFill>
              </a:rPr>
              <a:t>）　株式会社エルエムエス　渡部 徹　　　　　　　　　　　</a:t>
            </a:r>
            <a:r>
              <a:rPr lang="en-US" altLang="ja-JP" sz="1100" dirty="0" smtClean="0">
                <a:solidFill>
                  <a:schemeClr val="tx1"/>
                </a:solidFill>
              </a:rPr>
              <a:t/>
            </a:r>
            <a:br>
              <a:rPr lang="en-US" altLang="ja-JP" sz="1100" dirty="0" smtClean="0">
                <a:solidFill>
                  <a:schemeClr val="tx1"/>
                </a:solidFill>
              </a:rPr>
            </a:br>
            <a:r>
              <a:rPr lang="ja-JP" altLang="en-US" sz="1100" dirty="0" smtClean="0">
                <a:solidFill>
                  <a:schemeClr val="tx1"/>
                </a:solidFill>
              </a:rPr>
              <a:t>　　　　　　　　　　　　</a:t>
            </a:r>
            <a:endParaRPr lang="en-US" altLang="ja-JP" sz="11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altLang="ja-JP" sz="1100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ja-JP" sz="1000" b="0" dirty="0" smtClean="0">
                <a:solidFill>
                  <a:schemeClr val="tx1"/>
                </a:solidFill>
              </a:rPr>
              <a:t> </a:t>
            </a:r>
            <a:r>
              <a:rPr lang="en-US" altLang="ja-JP" sz="1100" b="0" dirty="0" smtClean="0">
                <a:solidFill>
                  <a:schemeClr val="tx1"/>
                </a:solidFill>
              </a:rPr>
              <a:t>              </a:t>
            </a:r>
            <a:r>
              <a:rPr lang="ja-JP" altLang="en-US" sz="1000" b="0" dirty="0" smtClean="0">
                <a:solidFill>
                  <a:schemeClr val="tx1"/>
                </a:solidFill>
              </a:rPr>
              <a:t>　　</a:t>
            </a:r>
            <a:endParaRPr kumimoji="1" lang="en-US" altLang="ja-JP" sz="400" b="0" dirty="0">
              <a:solidFill>
                <a:schemeClr val="tx1"/>
              </a:solidFill>
            </a:endParaRPr>
          </a:p>
        </p:txBody>
      </p:sp>
      <p:sp>
        <p:nvSpPr>
          <p:cNvPr id="2" name="Text Box 51"/>
          <p:cNvSpPr txBox="1">
            <a:spLocks noChangeArrowheads="1"/>
          </p:cNvSpPr>
          <p:nvPr/>
        </p:nvSpPr>
        <p:spPr bwMode="auto">
          <a:xfrm>
            <a:off x="332656" y="3440832"/>
            <a:ext cx="6316765" cy="26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63" tIns="42981" rIns="85963" bIns="42981">
            <a:spAutoFit/>
          </a:bodyPr>
          <a:lstStyle/>
          <a:p>
            <a:pPr defTabSz="858838">
              <a:spcBef>
                <a:spcPct val="50000"/>
              </a:spcBef>
            </a:pP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本セミナー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では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、従来困難であった細胞や組織切片などをラベルフリーにて３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D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化できる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New Generation Microscopy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「</a:t>
            </a:r>
            <a:r>
              <a:rPr kumimoji="1" lang="en-US" altLang="ja-JP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Tomocube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HT-1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」の革新的なホログラフィック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</a:b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顕微鏡システムをご覧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いただきます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。</a:t>
            </a:r>
            <a:endParaRPr kumimoji="1"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defTabSz="858838">
              <a:spcBef>
                <a:spcPct val="50000"/>
              </a:spcBef>
            </a:pP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現在の光学顕微鏡では、サンプルの２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D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撮影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が一般的であり、３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D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撮影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をするには高価で生細胞に適していない電子顕微鏡や共焦点レーザー顕微鏡を用いる必要性がありました。</a:t>
            </a:r>
            <a:endParaRPr kumimoji="1"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defTabSz="858838">
              <a:spcBef>
                <a:spcPct val="50000"/>
              </a:spcBef>
            </a:pPr>
            <a:r>
              <a:rPr kumimoji="1" lang="en-US" altLang="ja-JP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Tomocube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HT-1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は、従来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製品の抱える問題点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を克服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し、ラベルフリー＆高分解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能かつ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最小限のダメージにて３</a:t>
            </a:r>
            <a:r>
              <a:rPr kumimoji="1" lang="en-US" altLang="ja-JP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D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撮影ができる装置になります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。　　　　　　　　　　　</a:t>
            </a:r>
            <a:endParaRPr kumimoji="1"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defTabSz="858838">
              <a:spcBef>
                <a:spcPct val="50000"/>
              </a:spcBef>
            </a:pPr>
            <a:r>
              <a:rPr kumimoji="1" lang="en-US" altLang="ja-JP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Tomocube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HT-1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は、新た</a:t>
            </a: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な実験のワークフロー化を実現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します。</a:t>
            </a:r>
            <a:endParaRPr kumimoji="1"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defTabSz="858838">
              <a:spcBef>
                <a:spcPct val="50000"/>
              </a:spcBef>
            </a:pP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アプリケーション：細胞死（ｱﾎﾟﾄｰｼｽ、ﾈｸﾛｰｼｽ）、細胞シート、ナノ粒子等の細胞内影響、</a:t>
            </a:r>
            <a:endParaRPr kumimoji="1"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defTabSz="858838">
              <a:spcBef>
                <a:spcPct val="50000"/>
              </a:spcBef>
            </a:pPr>
            <a:r>
              <a:rPr kumimoji="1"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　　　　　　　　ウイルス・細菌の細胞に対する影響、内部構造変化の確認など　</a:t>
            </a:r>
            <a:endParaRPr kumimoji="1"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defTabSz="858838">
              <a:spcBef>
                <a:spcPct val="50000"/>
              </a:spcBef>
            </a:pPr>
            <a:r>
              <a:rPr kumimoji="1"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　　　　　　　　　　　　</a:t>
            </a:r>
            <a:endParaRPr kumimoji="1"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4" name="片側の 2 つの角を丸めた四角形 23"/>
          <p:cNvSpPr/>
          <p:nvPr/>
        </p:nvSpPr>
        <p:spPr bwMode="auto">
          <a:xfrm>
            <a:off x="0" y="-1"/>
            <a:ext cx="6858000" cy="1030671"/>
          </a:xfrm>
          <a:prstGeom prst="round2Same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19175">
              <a:defRPr/>
            </a:pPr>
            <a:endParaRPr lang="ja-JP" altLang="en-US" sz="2000" b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片側の 2 つの角を丸めた四角形 9"/>
          <p:cNvSpPr/>
          <p:nvPr/>
        </p:nvSpPr>
        <p:spPr bwMode="auto">
          <a:xfrm rot="10800000">
            <a:off x="0" y="8697913"/>
            <a:ext cx="6858000" cy="1208087"/>
          </a:xfrm>
          <a:prstGeom prst="round2SameRect">
            <a:avLst/>
          </a:prstGeom>
          <a:solidFill>
            <a:schemeClr val="tx1"/>
          </a:solidFill>
          <a:ln w="44450" cap="rnd" cmpd="dbl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>
              <a:defRPr/>
            </a:pPr>
            <a:endParaRPr lang="ja-JP" altLang="en-US" b="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+mn-cs"/>
            </a:endParaRP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0" y="-1"/>
            <a:ext cx="6858000" cy="12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963" tIns="42981" rIns="85963" bIns="42981"/>
          <a:lstStyle/>
          <a:p>
            <a:pPr algn="ctr" defTabSz="901700" eaLnBrk="0" hangingPunct="0">
              <a:spcBef>
                <a:spcPct val="20000"/>
              </a:spcBef>
              <a:defRPr/>
            </a:pPr>
            <a:endParaRPr lang="en-US" altLang="ja-JP" sz="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+mn-cs"/>
            </a:endParaRPr>
          </a:p>
          <a:p>
            <a:pPr algn="ctr" defTabSz="901700" eaLnBrk="0" hangingPunct="0">
              <a:spcBef>
                <a:spcPct val="20000"/>
              </a:spcBef>
              <a:defRPr/>
            </a:pPr>
            <a:r>
              <a:rPr lang="en-US" altLang="ja-JP" sz="2000" dirty="0" err="1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Tomocube</a:t>
            </a:r>
            <a:r>
              <a:rPr lang="ja-JP" altLang="en-US" sz="2000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</a:t>
            </a:r>
            <a:r>
              <a:rPr lang="ja-JP" altLang="en-US" sz="2000" dirty="0" smtClean="0">
                <a:solidFill>
                  <a:srgbClr val="33CC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lang="ja-JP" altLang="en-US" sz="2000" dirty="0">
                <a:solidFill>
                  <a:srgbClr val="33CC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000" dirty="0" smtClean="0">
                <a:solidFill>
                  <a:srgbClr val="33CC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ラベルフリー３</a:t>
            </a:r>
            <a:r>
              <a:rPr lang="en-US" altLang="ja-JP" sz="2000" dirty="0" smtClean="0">
                <a:solidFill>
                  <a:srgbClr val="33CC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</a:t>
            </a:r>
            <a:r>
              <a:rPr lang="ja-JP" altLang="en-US" sz="2000" dirty="0" smtClean="0">
                <a:solidFill>
                  <a:srgbClr val="33CC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ライブセルイメージャー</a:t>
            </a:r>
            <a:endParaRPr lang="en-US" altLang="ja-JP" sz="2000" dirty="0">
              <a:solidFill>
                <a:srgbClr val="33CC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algn="ctr" defTabSz="901700" eaLnBrk="0" hangingPunct="0">
              <a:spcBef>
                <a:spcPct val="20000"/>
              </a:spcBef>
              <a:defRPr/>
            </a:pPr>
            <a:r>
              <a:rPr lang="ja-JP" altLang="en-US" sz="2000" dirty="0" smtClean="0">
                <a:solidFill>
                  <a:srgbClr val="33CC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オンサイトセミナー</a:t>
            </a:r>
            <a:r>
              <a:rPr lang="ja-JP" altLang="en-US" sz="2000" dirty="0">
                <a:solidFill>
                  <a:srgbClr val="33CC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のご案内</a:t>
            </a:r>
            <a:endParaRPr lang="en-US" altLang="ja-JP" sz="2000" dirty="0">
              <a:solidFill>
                <a:srgbClr val="33CC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22945" y="6534480"/>
            <a:ext cx="648072" cy="360041"/>
          </a:xfrm>
          <a:prstGeom prst="roundRect">
            <a:avLst/>
          </a:prstGeom>
          <a:gradFill>
            <a:gsLst>
              <a:gs pos="0">
                <a:schemeClr val="tx1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日時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34430" y="7182974"/>
            <a:ext cx="648072" cy="360041"/>
          </a:xfrm>
          <a:prstGeom prst="roundRect">
            <a:avLst/>
          </a:prstGeom>
          <a:gradFill>
            <a:gsLst>
              <a:gs pos="0">
                <a:schemeClr val="tx1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場所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20688" y="5915812"/>
            <a:ext cx="648072" cy="360040"/>
          </a:xfrm>
          <a:prstGeom prst="roundRect">
            <a:avLst/>
          </a:prstGeom>
          <a:gradFill>
            <a:gsLst>
              <a:gs pos="0">
                <a:schemeClr val="tx1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内容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652364" y="7833319"/>
            <a:ext cx="648072" cy="360041"/>
          </a:xfrm>
          <a:prstGeom prst="roundRect">
            <a:avLst/>
          </a:prstGeom>
          <a:gradFill>
            <a:gsLst>
              <a:gs pos="0">
                <a:schemeClr val="tx1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</a:rPr>
              <a:t>説明員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492896" y="8337376"/>
            <a:ext cx="2091283" cy="288032"/>
          </a:xfrm>
          <a:prstGeom prst="roundRect">
            <a:avLst/>
          </a:prstGeom>
          <a:gradFill>
            <a:gsLst>
              <a:gs pos="0">
                <a:schemeClr val="tx1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</a:rPr>
              <a:t>デモンストレーションを実施</a:t>
            </a:r>
            <a:endParaRPr lang="ja-JP" altLang="en-US" sz="11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338" name="Text Box 31"/>
          <p:cNvSpPr txBox="1">
            <a:spLocks noChangeArrowheads="1"/>
          </p:cNvSpPr>
          <p:nvPr/>
        </p:nvSpPr>
        <p:spPr bwMode="auto">
          <a:xfrm>
            <a:off x="-2547938" y="7832725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ja-JP" altLang="en-US" sz="2000" b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" y="8780457"/>
            <a:ext cx="6854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ja-JP" altLang="en-US" dirty="0">
                <a:solidFill>
                  <a:schemeClr val="bg1"/>
                </a:solidFill>
              </a:rPr>
              <a:t>主催・</a:t>
            </a:r>
            <a:r>
              <a:rPr kumimoji="1" lang="ja-JP" altLang="en-US" dirty="0" smtClean="0">
                <a:solidFill>
                  <a:schemeClr val="bg1"/>
                </a:solidFill>
              </a:rPr>
              <a:t>連絡先　株式会社　新興精機　厚地　望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kumimoji="1" lang="en-US" altLang="ja-JP" dirty="0" err="1" smtClean="0">
                <a:solidFill>
                  <a:schemeClr val="bg1"/>
                </a:solidFill>
              </a:rPr>
              <a:t>E-mail:attch@shinkouseiki.co.jp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>
                <a:solidFill>
                  <a:schemeClr val="bg1"/>
                </a:solidFill>
              </a:rPr>
              <a:t>TEL:</a:t>
            </a:r>
            <a:r>
              <a:rPr kumimoji="1" lang="ja-JP" altLang="en-US" dirty="0" smtClean="0">
                <a:solidFill>
                  <a:schemeClr val="bg1"/>
                </a:solidFill>
              </a:rPr>
              <a:t>０８０－３９５９－９８００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3341" name="テキスト ボックス 19"/>
          <p:cNvSpPr txBox="1">
            <a:spLocks noChangeArrowheads="1"/>
          </p:cNvSpPr>
          <p:nvPr/>
        </p:nvSpPr>
        <p:spPr bwMode="auto">
          <a:xfrm>
            <a:off x="0" y="2968714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ホログラフィック顕微鏡システム　</a:t>
            </a:r>
            <a:endParaRPr kumimoji="1" lang="en-US" altLang="ja-JP" sz="10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/>
            <a:r>
              <a:rPr kumimoji="1" lang="en-US" altLang="ja-JP" sz="1000" dirty="0" err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Tomocube</a:t>
            </a:r>
            <a:r>
              <a:rPr kumimoji="1" lang="en-US" altLang="ja-JP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 HT-1</a:t>
            </a:r>
            <a:r>
              <a:rPr kumimoji="1" lang="ja-JP" altLang="en-US" sz="1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　　　　　</a:t>
            </a:r>
            <a:endParaRPr kumimoji="1" lang="ja-JP" altLang="en-US" sz="1000" b="0" dirty="0">
              <a:solidFill>
                <a:schemeClr val="tx1"/>
              </a:solidFill>
            </a:endParaRPr>
          </a:p>
        </p:txBody>
      </p:sp>
      <p:pic>
        <p:nvPicPr>
          <p:cNvPr id="27" name="Picture 2" descr="C:\Users\USER136\Desktop\LMSロ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195" y="1188146"/>
            <a:ext cx="1656181" cy="23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3" y="1116223"/>
            <a:ext cx="1365600" cy="371231"/>
          </a:xfrm>
          <a:prstGeom prst="rect">
            <a:avLst/>
          </a:prstGeom>
        </p:spPr>
      </p:pic>
      <p:sp>
        <p:nvSpPr>
          <p:cNvPr id="28" name="직사각형 17"/>
          <p:cNvSpPr/>
          <p:nvPr/>
        </p:nvSpPr>
        <p:spPr>
          <a:xfrm>
            <a:off x="82941" y="1600739"/>
            <a:ext cx="5578307" cy="161690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808" y="1486188"/>
            <a:ext cx="1496950" cy="145058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31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1" y="1572693"/>
            <a:ext cx="1432329" cy="125066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55" y="1509604"/>
            <a:ext cx="1471581" cy="1459110"/>
          </a:xfrm>
          <a:prstGeom prst="rect">
            <a:avLst/>
          </a:prstGeom>
          <a:noFill/>
          <a:ln>
            <a:noFill/>
          </a:ln>
          <a:effectLst>
            <a:reflection stA="5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01" y="1660798"/>
            <a:ext cx="1980293" cy="1275978"/>
          </a:xfrm>
          <a:prstGeom prst="rect">
            <a:avLst/>
          </a:prstGeom>
          <a:noFill/>
          <a:ln>
            <a:noFill/>
          </a:ln>
          <a:effectLst>
            <a:reflection stA="5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50</Words>
  <Application>Microsoft Office PowerPoint</Application>
  <PresentationFormat>A4 210 x 297 mm</PresentationFormat>
  <Paragraphs>66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Default Design</vt:lpstr>
      <vt:lpstr>PowerPoint プレゼンテーション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Foxuta</dc:creator>
  <cp:lastModifiedBy>tech</cp:lastModifiedBy>
  <cp:revision>302</cp:revision>
  <cp:lastPrinted>2016-04-04T06:38:47Z</cp:lastPrinted>
  <dcterms:created xsi:type="dcterms:W3CDTF">2006-09-22T14:46:24Z</dcterms:created>
  <dcterms:modified xsi:type="dcterms:W3CDTF">2017-04-24T08:25:33Z</dcterms:modified>
</cp:coreProperties>
</file>