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6"/>
  </p:notesMasterIdLst>
  <p:sldIdLst>
    <p:sldId id="258" r:id="rId5"/>
  </p:sldIdLst>
  <p:sldSz cx="6858000" cy="9144000" type="screen4x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6" autoAdjust="0"/>
    <p:restoredTop sz="94574"/>
  </p:normalViewPr>
  <p:slideViewPr>
    <p:cSldViewPr snapToGrid="0" snapToObjects="1">
      <p:cViewPr>
        <p:scale>
          <a:sx n="100" d="100"/>
          <a:sy n="100" d="100"/>
        </p:scale>
        <p:origin x="1392" y="-288"/>
      </p:cViewPr>
      <p:guideLst>
        <p:guide orient="horz" pos="2880"/>
        <p:guide pos="216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099" cy="496967"/>
          </a:xfrm>
          <a:prstGeom prst="rect">
            <a:avLst/>
          </a:prstGeom>
        </p:spPr>
        <p:txBody>
          <a:bodyPr vert="horz" lIns="92226" tIns="46113" rIns="92226" bIns="461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6967"/>
          </a:xfrm>
          <a:prstGeom prst="rect">
            <a:avLst/>
          </a:prstGeom>
        </p:spPr>
        <p:txBody>
          <a:bodyPr vert="horz" lIns="92226" tIns="46113" rIns="92226" bIns="46113" rtlCol="0"/>
          <a:lstStyle>
            <a:lvl1pPr algn="r">
              <a:defRPr sz="1200"/>
            </a:lvl1pPr>
          </a:lstStyle>
          <a:p>
            <a:fld id="{7C0B793E-9931-E442-9E11-400024CCB387}" type="datetimeFigureOut">
              <a:rPr kumimoji="1" lang="ja-JP" altLang="en-US" smtClean="0"/>
              <a:t>2018/8/10</a:t>
            </a:fld>
            <a:endParaRPr kumimoji="1" lang="ja-JP" altLang="en-US"/>
          </a:p>
        </p:txBody>
      </p:sp>
      <p:sp>
        <p:nvSpPr>
          <p:cNvPr id="4" name="スライド イメージ プレースホルダー 3"/>
          <p:cNvSpPr>
            <a:spLocks noGrp="1" noRot="1" noChangeAspect="1"/>
          </p:cNvSpPr>
          <p:nvPr>
            <p:ph type="sldImg" idx="2"/>
          </p:nvPr>
        </p:nvSpPr>
        <p:spPr>
          <a:xfrm>
            <a:off x="2005013" y="744538"/>
            <a:ext cx="2795587" cy="3729037"/>
          </a:xfrm>
          <a:prstGeom prst="rect">
            <a:avLst/>
          </a:prstGeom>
          <a:noFill/>
          <a:ln w="12700">
            <a:solidFill>
              <a:prstClr val="black"/>
            </a:solidFill>
          </a:ln>
        </p:spPr>
        <p:txBody>
          <a:bodyPr vert="horz" lIns="92226" tIns="46113" rIns="92226" bIns="46113" rtlCol="0" anchor="ctr"/>
          <a:lstStyle/>
          <a:p>
            <a:endParaRPr lang="ja-JP" altLang="en-US"/>
          </a:p>
        </p:txBody>
      </p:sp>
      <p:sp>
        <p:nvSpPr>
          <p:cNvPr id="5" name="ノート プレースホルダー 4"/>
          <p:cNvSpPr>
            <a:spLocks noGrp="1"/>
          </p:cNvSpPr>
          <p:nvPr>
            <p:ph type="body" sz="quarter" idx="3"/>
          </p:nvPr>
        </p:nvSpPr>
        <p:spPr>
          <a:xfrm>
            <a:off x="680562" y="4721187"/>
            <a:ext cx="5444490" cy="4472702"/>
          </a:xfrm>
          <a:prstGeom prst="rect">
            <a:avLst/>
          </a:prstGeom>
        </p:spPr>
        <p:txBody>
          <a:bodyPr vert="horz" lIns="92226" tIns="46113" rIns="92226" bIns="461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6"/>
            <a:ext cx="2949099" cy="496967"/>
          </a:xfrm>
          <a:prstGeom prst="rect">
            <a:avLst/>
          </a:prstGeom>
        </p:spPr>
        <p:txBody>
          <a:bodyPr vert="horz" lIns="92226" tIns="46113" rIns="92226" bIns="461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6"/>
            <a:ext cx="2949099" cy="496967"/>
          </a:xfrm>
          <a:prstGeom prst="rect">
            <a:avLst/>
          </a:prstGeom>
        </p:spPr>
        <p:txBody>
          <a:bodyPr vert="horz" lIns="92226" tIns="46113" rIns="92226" bIns="46113" rtlCol="0" anchor="b"/>
          <a:lstStyle>
            <a:lvl1pPr algn="r">
              <a:defRPr sz="1200"/>
            </a:lvl1pPr>
          </a:lstStyle>
          <a:p>
            <a:fld id="{B9E735E5-370F-BC45-9763-9188638C2E22}" type="slidenum">
              <a:rPr kumimoji="1" lang="ja-JP" altLang="en-US" smtClean="0"/>
              <a:t>‹#›</a:t>
            </a:fld>
            <a:endParaRPr kumimoji="1" lang="ja-JP" altLang="en-US"/>
          </a:p>
        </p:txBody>
      </p:sp>
    </p:spTree>
    <p:extLst>
      <p:ext uri="{BB962C8B-B14F-4D97-AF65-F5344CB8AC3E}">
        <p14:creationId xmlns:p14="http://schemas.microsoft.com/office/powerpoint/2010/main" val="151698550"/>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8/10/2018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8/10/2018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8/10/2018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8/10/2018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8/10/2018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8/10/2018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8/10/2018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8/10/2018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8/10/2018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8/10/2018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8/10/2018</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tel:08017005492" TargetMode="External"/><Relationship Id="rId5" Type="http://schemas.openxmlformats.org/officeDocument/2006/relationships/image" Target="../media/image4.ti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5FA016E9-ECB5-2845-B2B5-02DF1A93970C}"/>
              </a:ext>
            </a:extLst>
          </p:cNvPr>
          <p:cNvPicPr>
            <a:picLocks noChangeAspect="1"/>
          </p:cNvPicPr>
          <p:nvPr/>
        </p:nvPicPr>
        <p:blipFill>
          <a:blip r:embed="rId2"/>
          <a:stretch>
            <a:fillRect/>
          </a:stretch>
        </p:blipFill>
        <p:spPr>
          <a:xfrm>
            <a:off x="4708026" y="1729429"/>
            <a:ext cx="1965325" cy="1502603"/>
          </a:xfrm>
          <a:prstGeom prst="rect">
            <a:avLst/>
          </a:prstGeom>
        </p:spPr>
      </p:pic>
      <p:sp>
        <p:nvSpPr>
          <p:cNvPr id="5" name="角丸四角形 4">
            <a:extLst>
              <a:ext uri="{FF2B5EF4-FFF2-40B4-BE49-F238E27FC236}">
                <a16:creationId xmlns:a16="http://schemas.microsoft.com/office/drawing/2014/main" id="{CCDFB564-24D2-4140-8776-B51980CE78FC}"/>
              </a:ext>
            </a:extLst>
          </p:cNvPr>
          <p:cNvSpPr/>
          <p:nvPr/>
        </p:nvSpPr>
        <p:spPr>
          <a:xfrm>
            <a:off x="4589656" y="1650302"/>
            <a:ext cx="2140847" cy="2094464"/>
          </a:xfrm>
          <a:prstGeom prst="roundRect">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Rectangle 5"/>
          <p:cNvSpPr>
            <a:spLocks noChangeArrowheads="1"/>
          </p:cNvSpPr>
          <p:nvPr/>
        </p:nvSpPr>
        <p:spPr bwMode="auto">
          <a:xfrm>
            <a:off x="0" y="0"/>
            <a:ext cx="6889308" cy="1506721"/>
          </a:xfrm>
          <a:prstGeom prst="rect">
            <a:avLst/>
          </a:prstGeom>
          <a:solidFill>
            <a:srgbClr val="007DCF">
              <a:lumMod val="5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pic>
        <p:nvPicPr>
          <p:cNvPr id="12" name="Picture 11"/>
          <p:cNvPicPr>
            <a:picLocks noChangeAspect="1"/>
          </p:cNvPicPr>
          <p:nvPr/>
        </p:nvPicPr>
        <p:blipFill rotWithShape="1">
          <a:blip r:embed="rId3" cstate="print">
            <a:extLst>
              <a:ext uri="{28A0092B-C50C-407E-A947-70E740481C1C}">
                <a14:useLocalDpi xmlns:a14="http://schemas.microsoft.com/office/drawing/2010/main"/>
              </a:ext>
            </a:extLst>
          </a:blip>
          <a:srcRect l="-2482" t="3379" r="1681" b="3379"/>
          <a:stretch/>
        </p:blipFill>
        <p:spPr>
          <a:xfrm>
            <a:off x="4755708" y="0"/>
            <a:ext cx="2133600" cy="886968"/>
          </a:xfrm>
          <a:prstGeom prst="rect">
            <a:avLst/>
          </a:prstGeom>
        </p:spPr>
      </p:pic>
      <p:pic>
        <p:nvPicPr>
          <p:cNvPr id="13" name="Picture 16"/>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883071" y="264952"/>
            <a:ext cx="768096" cy="491303"/>
          </a:xfrm>
          <a:prstGeom prst="rect">
            <a:avLst/>
          </a:prstGeom>
        </p:spPr>
      </p:pic>
      <p:sp>
        <p:nvSpPr>
          <p:cNvPr id="16" name="正方形/長方形 15"/>
          <p:cNvSpPr/>
          <p:nvPr/>
        </p:nvSpPr>
        <p:spPr>
          <a:xfrm>
            <a:off x="689347" y="3913111"/>
            <a:ext cx="5729466" cy="3416320"/>
          </a:xfrm>
          <a:prstGeom prst="rect">
            <a:avLst/>
          </a:prstGeom>
        </p:spPr>
        <p:txBody>
          <a:bodyPr wrap="square">
            <a:spAutoFit/>
          </a:bodyPr>
          <a:lstStyle/>
          <a:p>
            <a:r>
              <a:rPr kumimoji="1" lang="en-US" altLang="ja-JP" sz="1200" dirty="0">
                <a:latin typeface="+mj-ea"/>
                <a:ea typeface="+mj-ea"/>
              </a:rPr>
              <a:t>10X Genomics</a:t>
            </a:r>
            <a:r>
              <a:rPr kumimoji="1" lang="ja-JP" altLang="en-US" sz="1200" dirty="0">
                <a:latin typeface="+mj-ea"/>
                <a:ea typeface="+mj-ea"/>
              </a:rPr>
              <a:t>社</a:t>
            </a:r>
            <a:r>
              <a:rPr kumimoji="1" lang="en-US" altLang="ja-JP" sz="1200" dirty="0">
                <a:latin typeface="+mj-ea"/>
                <a:ea typeface="+mj-ea"/>
              </a:rPr>
              <a:t>Chromium</a:t>
            </a:r>
            <a:r>
              <a:rPr kumimoji="1" lang="ja-JP" altLang="en-US" sz="1200" dirty="0">
                <a:latin typeface="+mj-ea"/>
                <a:ea typeface="+mj-ea"/>
              </a:rPr>
              <a:t>システムは、分子バーコードとマイクロエマルジョン作成技術を利用して、</a:t>
            </a:r>
            <a:r>
              <a:rPr kumimoji="1" lang="ja-JP" altLang="en-US" sz="1200" b="1" dirty="0">
                <a:solidFill>
                  <a:srgbClr val="FF0000"/>
                </a:solidFill>
                <a:latin typeface="+mj-ea"/>
                <a:ea typeface="+mj-ea"/>
              </a:rPr>
              <a:t>最大</a:t>
            </a:r>
            <a:r>
              <a:rPr kumimoji="1" lang="en-US" altLang="ja-JP" sz="1200" b="1" dirty="0">
                <a:solidFill>
                  <a:srgbClr val="FF0000"/>
                </a:solidFill>
                <a:latin typeface="+mj-ea"/>
                <a:ea typeface="+mj-ea"/>
              </a:rPr>
              <a:t>10,000</a:t>
            </a:r>
            <a:r>
              <a:rPr kumimoji="1" lang="ja-JP" altLang="en-US" sz="1200" b="1" dirty="0">
                <a:solidFill>
                  <a:srgbClr val="FF0000"/>
                </a:solidFill>
                <a:latin typeface="+mj-ea"/>
                <a:ea typeface="+mj-ea"/>
              </a:rPr>
              <a:t>細胞</a:t>
            </a:r>
            <a:r>
              <a:rPr kumimoji="1" lang="en-US" altLang="ja-JP" sz="1200" b="1" dirty="0">
                <a:solidFill>
                  <a:srgbClr val="FF0000"/>
                </a:solidFill>
                <a:latin typeface="+mj-ea"/>
                <a:ea typeface="+mj-ea"/>
              </a:rPr>
              <a:t>/</a:t>
            </a:r>
            <a:r>
              <a:rPr kumimoji="1" lang="ja-JP" altLang="en-US" sz="1200" b="1" dirty="0">
                <a:solidFill>
                  <a:srgbClr val="FF0000"/>
                </a:solidFill>
                <a:latin typeface="+mj-ea"/>
                <a:ea typeface="+mj-ea"/>
              </a:rPr>
              <a:t>サンプル</a:t>
            </a:r>
            <a:r>
              <a:rPr kumimoji="1" lang="en-US" altLang="ja-JP" sz="1200" b="1" dirty="0">
                <a:solidFill>
                  <a:srgbClr val="FF0000"/>
                </a:solidFill>
                <a:latin typeface="+mj-ea"/>
                <a:ea typeface="+mj-ea"/>
              </a:rPr>
              <a:t> x 8</a:t>
            </a:r>
            <a:r>
              <a:rPr kumimoji="1" lang="ja-JP" altLang="en-US" sz="1200" b="1" dirty="0">
                <a:solidFill>
                  <a:srgbClr val="FF0000"/>
                </a:solidFill>
                <a:latin typeface="+mj-ea"/>
                <a:ea typeface="+mj-ea"/>
              </a:rPr>
              <a:t>サンプルをシングルセルレベルで解析</a:t>
            </a:r>
            <a:r>
              <a:rPr kumimoji="1" lang="ja-JP" altLang="en-US" sz="1200" dirty="0">
                <a:latin typeface="+mj-ea"/>
                <a:ea typeface="+mj-ea"/>
              </a:rPr>
              <a:t>するためのシステムです。</a:t>
            </a:r>
            <a:endParaRPr kumimoji="1" lang="en-US" altLang="ja-JP" sz="1200" dirty="0">
              <a:latin typeface="+mj-ea"/>
              <a:ea typeface="+mj-ea"/>
            </a:endParaRPr>
          </a:p>
          <a:p>
            <a:endParaRPr kumimoji="1" lang="en-US" altLang="ja-JP" sz="1200" dirty="0">
              <a:latin typeface="+mj-ea"/>
              <a:ea typeface="+mj-ea"/>
            </a:endParaRPr>
          </a:p>
          <a:p>
            <a:r>
              <a:rPr kumimoji="1" lang="ja-JP" altLang="en-US" sz="1200" dirty="0">
                <a:latin typeface="+mj-ea"/>
                <a:ea typeface="+mj-ea"/>
              </a:rPr>
              <a:t>これまで下記２種類のアプリケーションをご紹介させて頂いておりますが</a:t>
            </a:r>
            <a:endParaRPr kumimoji="1" lang="en-US" altLang="ja-JP" sz="1200" dirty="0">
              <a:latin typeface="+mj-ea"/>
              <a:ea typeface="+mj-ea"/>
            </a:endParaRPr>
          </a:p>
          <a:p>
            <a:r>
              <a:rPr kumimoji="1" lang="ja-JP" altLang="en-US" sz="1200" dirty="0">
                <a:latin typeface="+mj-ea"/>
                <a:ea typeface="+mj-ea"/>
              </a:rPr>
              <a:t>　　・シングルセル</a:t>
            </a:r>
            <a:r>
              <a:rPr kumimoji="1" lang="en-US" altLang="ja-JP" sz="1200" dirty="0">
                <a:latin typeface="+mj-ea"/>
                <a:ea typeface="+mj-ea"/>
              </a:rPr>
              <a:t>RNA-</a:t>
            </a:r>
            <a:r>
              <a:rPr kumimoji="1" lang="en-US" altLang="ja-JP" sz="1200" dirty="0" err="1">
                <a:latin typeface="+mj-ea"/>
                <a:ea typeface="+mj-ea"/>
              </a:rPr>
              <a:t>seq</a:t>
            </a:r>
            <a:r>
              <a:rPr kumimoji="1" lang="ja-JP" altLang="en-US" sz="1200" dirty="0">
                <a:latin typeface="+mj-ea"/>
                <a:ea typeface="+mj-ea"/>
              </a:rPr>
              <a:t>：全トランスクリプトーム解析</a:t>
            </a:r>
            <a:endParaRPr kumimoji="1" lang="en-US" altLang="ja-JP" sz="1200" dirty="0">
              <a:latin typeface="+mj-ea"/>
              <a:ea typeface="+mj-ea"/>
            </a:endParaRPr>
          </a:p>
          <a:p>
            <a:r>
              <a:rPr kumimoji="1" lang="ja-JP" altLang="en-US" sz="1200" dirty="0">
                <a:latin typeface="+mj-ea"/>
                <a:ea typeface="+mj-ea"/>
              </a:rPr>
              <a:t>　　・シングルセルレパトア</a:t>
            </a:r>
            <a:r>
              <a:rPr kumimoji="1" lang="en-US" altLang="ja-JP" sz="1200" dirty="0">
                <a:latin typeface="+mj-ea"/>
                <a:ea typeface="+mj-ea"/>
              </a:rPr>
              <a:t> (V(D)J</a:t>
            </a:r>
            <a:r>
              <a:rPr kumimoji="1" lang="ja-JP" altLang="en-US" sz="1200" dirty="0">
                <a:latin typeface="+mj-ea"/>
                <a:ea typeface="+mj-ea"/>
              </a:rPr>
              <a:t>解析）：</a:t>
            </a:r>
            <a:r>
              <a:rPr kumimoji="1" lang="en-US" altLang="ja-JP" sz="1200" dirty="0">
                <a:latin typeface="+mj-ea"/>
                <a:ea typeface="+mj-ea"/>
              </a:rPr>
              <a:t>	TCR</a:t>
            </a:r>
            <a:r>
              <a:rPr kumimoji="1" lang="ja-JP" altLang="en-US" sz="1200" dirty="0">
                <a:latin typeface="+mj-ea"/>
                <a:ea typeface="+mj-ea"/>
              </a:rPr>
              <a:t>の</a:t>
            </a:r>
            <a:r>
              <a:rPr kumimoji="1" lang="en-US" altLang="ja-JP" sz="1200" dirty="0">
                <a:latin typeface="+mj-ea"/>
                <a:ea typeface="+mj-ea"/>
              </a:rPr>
              <a:t>α</a:t>
            </a:r>
            <a:r>
              <a:rPr kumimoji="1" lang="ja-JP" altLang="en-US" sz="1200" dirty="0">
                <a:latin typeface="+mj-ea"/>
                <a:ea typeface="+mj-ea"/>
              </a:rPr>
              <a:t>鎖</a:t>
            </a:r>
            <a:r>
              <a:rPr kumimoji="1" lang="en-US" altLang="ja-JP" sz="1200" dirty="0">
                <a:latin typeface="+mj-ea"/>
                <a:ea typeface="+mj-ea"/>
              </a:rPr>
              <a:t>β</a:t>
            </a:r>
            <a:r>
              <a:rPr kumimoji="1" lang="ja-JP" altLang="en-US" sz="1200" dirty="0">
                <a:latin typeface="+mj-ea"/>
                <a:ea typeface="+mj-ea"/>
              </a:rPr>
              <a:t>鎖および</a:t>
            </a:r>
            <a:endParaRPr kumimoji="1" lang="en-US" altLang="ja-JP" sz="1200" dirty="0">
              <a:latin typeface="+mj-ea"/>
              <a:ea typeface="+mj-ea"/>
            </a:endParaRPr>
          </a:p>
          <a:p>
            <a:r>
              <a:rPr kumimoji="1" lang="en-US" altLang="ja-JP" sz="1200" dirty="0">
                <a:latin typeface="+mj-ea"/>
                <a:ea typeface="+mj-ea"/>
              </a:rPr>
              <a:t>							BCR/Ig</a:t>
            </a:r>
            <a:r>
              <a:rPr kumimoji="1" lang="ja-JP" altLang="en-US" sz="1200" dirty="0">
                <a:latin typeface="+mj-ea"/>
                <a:ea typeface="+mj-ea"/>
              </a:rPr>
              <a:t>の</a:t>
            </a:r>
            <a:r>
              <a:rPr kumimoji="1" lang="en-US" altLang="ja-JP" sz="1200" dirty="0">
                <a:latin typeface="+mj-ea"/>
                <a:ea typeface="+mj-ea"/>
              </a:rPr>
              <a:t>H</a:t>
            </a:r>
            <a:r>
              <a:rPr kumimoji="1" lang="ja-JP" altLang="en-US" sz="1200" dirty="0">
                <a:latin typeface="+mj-ea"/>
                <a:ea typeface="+mj-ea"/>
              </a:rPr>
              <a:t>鎖</a:t>
            </a:r>
            <a:r>
              <a:rPr kumimoji="1" lang="en-US" altLang="ja-JP" sz="1200" dirty="0">
                <a:latin typeface="+mj-ea"/>
                <a:ea typeface="+mj-ea"/>
              </a:rPr>
              <a:t>L</a:t>
            </a:r>
            <a:r>
              <a:rPr kumimoji="1" lang="ja-JP" altLang="en-US" sz="1200" dirty="0">
                <a:latin typeface="+mj-ea"/>
                <a:ea typeface="+mj-ea"/>
              </a:rPr>
              <a:t>鎖をペアで解析</a:t>
            </a:r>
            <a:endParaRPr kumimoji="1" lang="en-US" altLang="ja-JP" sz="1200" dirty="0">
              <a:latin typeface="+mj-ea"/>
              <a:ea typeface="+mj-ea"/>
            </a:endParaRPr>
          </a:p>
          <a:p>
            <a:r>
              <a:rPr kumimoji="1" lang="ja-JP" altLang="en-US" sz="1200" dirty="0">
                <a:latin typeface="+mj-ea"/>
                <a:ea typeface="+mj-ea"/>
              </a:rPr>
              <a:t>新キットと注目のアプリケーションが登場しますのでご紹介させて頂きます。</a:t>
            </a:r>
            <a:endParaRPr kumimoji="1" lang="en-US" altLang="ja-JP" sz="1200" dirty="0">
              <a:latin typeface="+mj-ea"/>
              <a:ea typeface="+mj-ea"/>
            </a:endParaRPr>
          </a:p>
          <a:p>
            <a:endParaRPr kumimoji="1" lang="en-US" altLang="ja-JP" sz="1200" dirty="0">
              <a:latin typeface="+mj-ea"/>
              <a:ea typeface="+mj-ea"/>
            </a:endParaRPr>
          </a:p>
          <a:p>
            <a:r>
              <a:rPr kumimoji="1" lang="ja-JP" altLang="en-US" sz="1200" dirty="0">
                <a:latin typeface="+mj-ea"/>
                <a:ea typeface="+mj-ea"/>
              </a:rPr>
              <a:t>■</a:t>
            </a:r>
            <a:r>
              <a:rPr kumimoji="1" lang="ja-JP" altLang="en-US" sz="1200" b="1" dirty="0">
                <a:solidFill>
                  <a:srgbClr val="FF0000"/>
                </a:solidFill>
                <a:latin typeface="+mj-ea"/>
                <a:ea typeface="+mj-ea"/>
              </a:rPr>
              <a:t>新キット：シングルセル</a:t>
            </a:r>
            <a:r>
              <a:rPr kumimoji="1" lang="en-US" altLang="ja-JP" sz="1200" b="1" dirty="0">
                <a:solidFill>
                  <a:srgbClr val="FF0000"/>
                </a:solidFill>
                <a:latin typeface="+mj-ea"/>
                <a:ea typeface="+mj-ea"/>
              </a:rPr>
              <a:t>CNV</a:t>
            </a:r>
          </a:p>
          <a:p>
            <a:r>
              <a:rPr kumimoji="1" lang="ja-JP" altLang="en-US" sz="1200" dirty="0">
                <a:latin typeface="+mj-ea"/>
                <a:ea typeface="+mj-ea"/>
              </a:rPr>
              <a:t>　　・シングルセルレベルでコピー数多型</a:t>
            </a:r>
            <a:r>
              <a:rPr kumimoji="1" lang="en-US" altLang="ja-JP" sz="1200" dirty="0">
                <a:latin typeface="+mj-ea"/>
                <a:ea typeface="+mj-ea"/>
              </a:rPr>
              <a:t>(CNV</a:t>
            </a:r>
            <a:r>
              <a:rPr kumimoji="1" lang="ja-JP" altLang="en-US" sz="1200" dirty="0">
                <a:latin typeface="+mj-ea"/>
                <a:ea typeface="+mj-ea"/>
              </a:rPr>
              <a:t>）を解析</a:t>
            </a:r>
            <a:endParaRPr kumimoji="1" lang="en-US" altLang="ja-JP" sz="1200" dirty="0">
              <a:latin typeface="+mj-ea"/>
              <a:ea typeface="+mj-ea"/>
            </a:endParaRPr>
          </a:p>
          <a:p>
            <a:r>
              <a:rPr kumimoji="1" lang="ja-JP" altLang="en-US" sz="1200" dirty="0">
                <a:latin typeface="+mj-ea"/>
                <a:ea typeface="+mj-ea"/>
              </a:rPr>
              <a:t>　　・関連分野例：腫瘍の不均一性解析、</a:t>
            </a:r>
            <a:r>
              <a:rPr kumimoji="1" lang="en-US" altLang="ja-JP" sz="1200" dirty="0" err="1">
                <a:latin typeface="+mj-ea"/>
                <a:ea typeface="+mj-ea"/>
              </a:rPr>
              <a:t>iPS</a:t>
            </a:r>
            <a:r>
              <a:rPr kumimoji="1" lang="ja-JP" altLang="en-US" sz="1200" dirty="0">
                <a:latin typeface="+mj-ea"/>
                <a:ea typeface="+mj-ea"/>
              </a:rPr>
              <a:t>細胞</a:t>
            </a:r>
            <a:r>
              <a:rPr kumimoji="1" lang="en-US" altLang="ja-JP" sz="1200" dirty="0">
                <a:latin typeface="+mj-ea"/>
                <a:ea typeface="+mj-ea"/>
              </a:rPr>
              <a:t>/</a:t>
            </a:r>
            <a:r>
              <a:rPr kumimoji="1" lang="ja-JP" altLang="en-US" sz="1200" dirty="0">
                <a:latin typeface="+mj-ea"/>
                <a:ea typeface="+mj-ea"/>
              </a:rPr>
              <a:t>幹細胞の品質管理、など</a:t>
            </a:r>
            <a:endParaRPr kumimoji="1" lang="en-US" altLang="ja-JP" sz="1200" dirty="0">
              <a:latin typeface="+mj-ea"/>
              <a:ea typeface="+mj-ea"/>
            </a:endParaRPr>
          </a:p>
          <a:p>
            <a:endParaRPr kumimoji="1" lang="en-US" altLang="ja-JP" sz="1200" dirty="0">
              <a:latin typeface="+mj-ea"/>
              <a:ea typeface="+mj-ea"/>
            </a:endParaRPr>
          </a:p>
          <a:p>
            <a:r>
              <a:rPr kumimoji="1" lang="ja-JP" altLang="en-US" sz="1200" b="1" dirty="0">
                <a:latin typeface="+mj-ea"/>
                <a:ea typeface="+mj-ea"/>
              </a:rPr>
              <a:t>■</a:t>
            </a:r>
            <a:r>
              <a:rPr kumimoji="1" lang="ja-JP" altLang="en-US" sz="1200" b="1" dirty="0">
                <a:solidFill>
                  <a:srgbClr val="FF0000"/>
                </a:solidFill>
                <a:latin typeface="+mj-ea"/>
                <a:ea typeface="+mj-ea"/>
              </a:rPr>
              <a:t>新アプリケーション：</a:t>
            </a:r>
            <a:r>
              <a:rPr kumimoji="1" lang="en-US" altLang="ja-JP" sz="1200" b="1" dirty="0" err="1">
                <a:solidFill>
                  <a:srgbClr val="FF0000"/>
                </a:solidFill>
                <a:latin typeface="+mj-ea"/>
                <a:ea typeface="+mj-ea"/>
              </a:rPr>
              <a:t>CiteSeq</a:t>
            </a:r>
            <a:endParaRPr kumimoji="1" lang="en-US" altLang="ja-JP" sz="1200" b="1" dirty="0">
              <a:latin typeface="+mj-ea"/>
              <a:ea typeface="+mj-ea"/>
            </a:endParaRPr>
          </a:p>
          <a:p>
            <a:r>
              <a:rPr kumimoji="1" lang="ja-JP" altLang="en-US" sz="1200" dirty="0">
                <a:latin typeface="+mj-ea"/>
                <a:ea typeface="+mj-ea"/>
              </a:rPr>
              <a:t>　　・通常のシングルセル</a:t>
            </a:r>
            <a:r>
              <a:rPr kumimoji="1" lang="en-US" altLang="ja-JP" sz="1200" dirty="0" err="1">
                <a:latin typeface="+mj-ea"/>
                <a:ea typeface="+mj-ea"/>
              </a:rPr>
              <a:t>RNAseq</a:t>
            </a:r>
            <a:r>
              <a:rPr kumimoji="1" lang="en-US" altLang="ja-JP" sz="1200" dirty="0">
                <a:latin typeface="+mj-ea"/>
                <a:ea typeface="+mj-ea"/>
              </a:rPr>
              <a:t>(mRNA</a:t>
            </a:r>
            <a:r>
              <a:rPr kumimoji="1" lang="ja-JP" altLang="en-US" sz="1200" dirty="0" err="1">
                <a:latin typeface="+mj-ea"/>
                <a:ea typeface="+mj-ea"/>
              </a:rPr>
              <a:t>を検</a:t>
            </a:r>
            <a:r>
              <a:rPr kumimoji="1" lang="ja-JP" altLang="en-US" sz="1200" dirty="0">
                <a:latin typeface="+mj-ea"/>
                <a:ea typeface="+mj-ea"/>
              </a:rPr>
              <a:t>出）に加え、オリゴ標識した抗体</a:t>
            </a:r>
            <a:endParaRPr kumimoji="1" lang="en-US" altLang="ja-JP" sz="1200" dirty="0">
              <a:latin typeface="+mj-ea"/>
              <a:ea typeface="+mj-ea"/>
            </a:endParaRPr>
          </a:p>
          <a:p>
            <a:r>
              <a:rPr kumimoji="1" lang="en-US" altLang="ja-JP" sz="1200" dirty="0">
                <a:latin typeface="+mj-ea"/>
                <a:ea typeface="+mj-ea"/>
              </a:rPr>
              <a:t>	</a:t>
            </a:r>
            <a:r>
              <a:rPr kumimoji="1" lang="ja-JP" altLang="en-US" sz="1200" dirty="0">
                <a:latin typeface="+mj-ea"/>
                <a:ea typeface="+mj-ea"/>
              </a:rPr>
              <a:t>を用いて、実際に発現しているタンパク質を次世代シーケンサーで検出</a:t>
            </a:r>
            <a:endParaRPr kumimoji="1" lang="en-US" altLang="ja-JP" sz="1200" dirty="0">
              <a:latin typeface="+mj-ea"/>
              <a:ea typeface="+mj-ea"/>
            </a:endParaRPr>
          </a:p>
          <a:p>
            <a:r>
              <a:rPr kumimoji="1" lang="ja-JP" altLang="en-US" sz="1200" dirty="0">
                <a:latin typeface="+mj-ea"/>
                <a:ea typeface="+mj-ea"/>
              </a:rPr>
              <a:t>　　・関連分野例：免疫学全般、</a:t>
            </a:r>
            <a:r>
              <a:rPr kumimoji="1" lang="en-US" altLang="ja-JP" sz="1200" dirty="0">
                <a:latin typeface="+mj-ea"/>
                <a:ea typeface="+mj-ea"/>
              </a:rPr>
              <a:t>FACS</a:t>
            </a:r>
            <a:r>
              <a:rPr kumimoji="1" lang="ja-JP" altLang="en-US" sz="1200" dirty="0">
                <a:latin typeface="+mj-ea"/>
                <a:ea typeface="+mj-ea"/>
              </a:rPr>
              <a:t>の代わりに</a:t>
            </a:r>
            <a:endParaRPr kumimoji="1" lang="en-US" altLang="ja-JP" sz="1200" dirty="0">
              <a:latin typeface="+mj-ea"/>
              <a:ea typeface="+mj-ea"/>
            </a:endParaRPr>
          </a:p>
        </p:txBody>
      </p:sp>
      <p:sp>
        <p:nvSpPr>
          <p:cNvPr id="18" name="テキスト ボックス 17"/>
          <p:cNvSpPr txBox="1"/>
          <p:nvPr/>
        </p:nvSpPr>
        <p:spPr>
          <a:xfrm>
            <a:off x="373241" y="1755429"/>
            <a:ext cx="902811" cy="307777"/>
          </a:xfrm>
          <a:prstGeom prst="rect">
            <a:avLst/>
          </a:prstGeom>
          <a:solidFill>
            <a:schemeClr val="tx2"/>
          </a:solidFill>
        </p:spPr>
        <p:txBody>
          <a:bodyPr wrap="none" rtlCol="0">
            <a:spAutoFit/>
          </a:bodyPr>
          <a:lstStyle/>
          <a:p>
            <a:r>
              <a:rPr kumimoji="1" lang="ja-JP" altLang="en-US" sz="1400" b="1" dirty="0">
                <a:solidFill>
                  <a:schemeClr val="bg1"/>
                </a:solidFill>
              </a:rPr>
              <a:t>開催日時</a:t>
            </a:r>
          </a:p>
        </p:txBody>
      </p:sp>
      <p:sp>
        <p:nvSpPr>
          <p:cNvPr id="20" name="テキスト ボックス 19"/>
          <p:cNvSpPr txBox="1"/>
          <p:nvPr/>
        </p:nvSpPr>
        <p:spPr>
          <a:xfrm>
            <a:off x="373241" y="2445141"/>
            <a:ext cx="543739" cy="307777"/>
          </a:xfrm>
          <a:prstGeom prst="rect">
            <a:avLst/>
          </a:prstGeom>
          <a:solidFill>
            <a:schemeClr val="tx2"/>
          </a:solidFill>
        </p:spPr>
        <p:txBody>
          <a:bodyPr wrap="none" rtlCol="0">
            <a:spAutoFit/>
          </a:bodyPr>
          <a:lstStyle/>
          <a:p>
            <a:r>
              <a:rPr kumimoji="1" lang="ja-JP" altLang="en-US" sz="1400" b="1" dirty="0">
                <a:solidFill>
                  <a:schemeClr val="bg1"/>
                </a:solidFill>
              </a:rPr>
              <a:t>会場</a:t>
            </a:r>
          </a:p>
        </p:txBody>
      </p:sp>
      <p:sp>
        <p:nvSpPr>
          <p:cNvPr id="21" name="テキスト ボックス 20"/>
          <p:cNvSpPr txBox="1"/>
          <p:nvPr/>
        </p:nvSpPr>
        <p:spPr>
          <a:xfrm>
            <a:off x="373241" y="194480"/>
            <a:ext cx="6045572" cy="1107996"/>
          </a:xfrm>
          <a:prstGeom prst="rect">
            <a:avLst/>
          </a:prstGeom>
          <a:noFill/>
        </p:spPr>
        <p:txBody>
          <a:bodyPr wrap="square" rtlCol="0">
            <a:spAutoFit/>
          </a:bodyPr>
          <a:lstStyle/>
          <a:p>
            <a:r>
              <a:rPr kumimoji="1" lang="ja-JP" altLang="en-US" sz="1400" b="1">
                <a:solidFill>
                  <a:srgbClr val="FFFFFF"/>
                </a:solidFill>
              </a:rPr>
              <a:t>テクニカルセミナー＠九州大学病院キャンパス</a:t>
            </a:r>
            <a:endParaRPr kumimoji="1" lang="en-US" altLang="ja-JP" sz="1400" b="1" dirty="0">
              <a:solidFill>
                <a:srgbClr val="FFFFFF"/>
              </a:solidFill>
            </a:endParaRPr>
          </a:p>
          <a:p>
            <a:endParaRPr kumimoji="1" lang="en-US" altLang="ja-JP" sz="1600" b="1" dirty="0">
              <a:solidFill>
                <a:srgbClr val="FFFFFF"/>
              </a:solidFill>
            </a:endParaRPr>
          </a:p>
          <a:p>
            <a:r>
              <a:rPr kumimoji="1" lang="en-US" altLang="ja-JP" b="1" dirty="0">
                <a:solidFill>
                  <a:srgbClr val="FFFFFF"/>
                </a:solidFill>
              </a:rPr>
              <a:t>10X Genomics</a:t>
            </a:r>
            <a:r>
              <a:rPr kumimoji="1" lang="ja-JP" altLang="en-US" b="1" dirty="0">
                <a:solidFill>
                  <a:srgbClr val="FFFFFF"/>
                </a:solidFill>
              </a:rPr>
              <a:t>社</a:t>
            </a:r>
            <a:r>
              <a:rPr kumimoji="1" lang="en-US" altLang="ja-JP" b="1" dirty="0">
                <a:solidFill>
                  <a:srgbClr val="FFFFFF"/>
                </a:solidFill>
              </a:rPr>
              <a:t>Chromium</a:t>
            </a:r>
            <a:r>
              <a:rPr kumimoji="1" lang="ja-JP" altLang="en-US" b="1" dirty="0">
                <a:solidFill>
                  <a:srgbClr val="FFFFFF"/>
                </a:solidFill>
              </a:rPr>
              <a:t>システムを用いた</a:t>
            </a:r>
            <a:endParaRPr kumimoji="1" lang="en-US" altLang="ja-JP" b="1" dirty="0">
              <a:solidFill>
                <a:srgbClr val="FFFFFF"/>
              </a:solidFill>
            </a:endParaRPr>
          </a:p>
          <a:p>
            <a:r>
              <a:rPr kumimoji="1" lang="ja-JP" altLang="en-US" b="1">
                <a:solidFill>
                  <a:srgbClr val="FFFFFF"/>
                </a:solidFill>
              </a:rPr>
              <a:t>シングルセル解析ソリューション</a:t>
            </a:r>
            <a:endParaRPr kumimoji="1" lang="en-US" altLang="ja-JP" b="1" dirty="0">
              <a:solidFill>
                <a:srgbClr val="FFFFFF"/>
              </a:solidFill>
            </a:endParaRPr>
          </a:p>
        </p:txBody>
      </p:sp>
      <p:sp>
        <p:nvSpPr>
          <p:cNvPr id="22" name="テキスト ボックス 21"/>
          <p:cNvSpPr txBox="1"/>
          <p:nvPr/>
        </p:nvSpPr>
        <p:spPr>
          <a:xfrm>
            <a:off x="373241" y="3437195"/>
            <a:ext cx="1261884" cy="307777"/>
          </a:xfrm>
          <a:prstGeom prst="rect">
            <a:avLst/>
          </a:prstGeom>
          <a:solidFill>
            <a:schemeClr val="tx2"/>
          </a:solidFill>
        </p:spPr>
        <p:txBody>
          <a:bodyPr wrap="none" rtlCol="0">
            <a:spAutoFit/>
          </a:bodyPr>
          <a:lstStyle/>
          <a:p>
            <a:r>
              <a:rPr kumimoji="1" lang="ja-JP" altLang="en-US" sz="1400" b="1" dirty="0">
                <a:solidFill>
                  <a:schemeClr val="bg1"/>
                </a:solidFill>
              </a:rPr>
              <a:t>セミナー内容</a:t>
            </a:r>
          </a:p>
        </p:txBody>
      </p:sp>
      <p:sp>
        <p:nvSpPr>
          <p:cNvPr id="25" name="テキスト ボックス 24"/>
          <p:cNvSpPr txBox="1"/>
          <p:nvPr/>
        </p:nvSpPr>
        <p:spPr>
          <a:xfrm>
            <a:off x="702850" y="7512942"/>
            <a:ext cx="5948317" cy="307777"/>
          </a:xfrm>
          <a:prstGeom prst="rect">
            <a:avLst/>
          </a:prstGeom>
          <a:noFill/>
        </p:spPr>
        <p:txBody>
          <a:bodyPr wrap="square" rtlCol="0">
            <a:spAutoFit/>
          </a:bodyPr>
          <a:lstStyle/>
          <a:p>
            <a:r>
              <a:rPr kumimoji="1" lang="ja-JP" altLang="en-US" sz="1400" b="1" dirty="0">
                <a:solidFill>
                  <a:srgbClr val="FF0000"/>
                </a:solidFill>
              </a:rPr>
              <a:t>事前申し込みは必要ございませんのでどなたでも自由にご参加ください</a:t>
            </a:r>
            <a:endParaRPr kumimoji="1" lang="en-US" altLang="ja-JP" sz="1400" b="1" dirty="0">
              <a:solidFill>
                <a:srgbClr val="FF0000"/>
              </a:solidFill>
            </a:endParaRPr>
          </a:p>
        </p:txBody>
      </p:sp>
      <p:sp>
        <p:nvSpPr>
          <p:cNvPr id="29" name="テキスト ボックス 28"/>
          <p:cNvSpPr txBox="1"/>
          <p:nvPr/>
        </p:nvSpPr>
        <p:spPr>
          <a:xfrm>
            <a:off x="373241" y="7934530"/>
            <a:ext cx="1261884" cy="307777"/>
          </a:xfrm>
          <a:prstGeom prst="rect">
            <a:avLst/>
          </a:prstGeom>
          <a:solidFill>
            <a:schemeClr val="tx2"/>
          </a:solidFill>
        </p:spPr>
        <p:txBody>
          <a:bodyPr wrap="square" rtlCol="0">
            <a:spAutoFit/>
          </a:bodyPr>
          <a:lstStyle/>
          <a:p>
            <a:r>
              <a:rPr kumimoji="1" lang="ja-JP" altLang="en-US" sz="1400" b="1" dirty="0">
                <a:solidFill>
                  <a:schemeClr val="bg1"/>
                </a:solidFill>
              </a:rPr>
              <a:t>問い合わせ先</a:t>
            </a:r>
          </a:p>
        </p:txBody>
      </p:sp>
      <p:pic>
        <p:nvPicPr>
          <p:cNvPr id="30" name="図 29" descr="contact_access_a4_4c.tif"/>
          <p:cNvPicPr>
            <a:picLocks noChangeAspect="1"/>
          </p:cNvPicPr>
          <p:nvPr/>
        </p:nvPicPr>
        <p:blipFill rotWithShape="1">
          <a:blip r:embed="rId5">
            <a:extLst>
              <a:ext uri="{28A0092B-C50C-407E-A947-70E740481C1C}">
                <a14:useLocalDpi xmlns:a14="http://schemas.microsoft.com/office/drawing/2010/main" val="0"/>
              </a:ext>
            </a:extLst>
          </a:blip>
          <a:srcRect l="5434" t="12861" r="56128" b="27696"/>
          <a:stretch/>
        </p:blipFill>
        <p:spPr>
          <a:xfrm>
            <a:off x="4512039" y="8254690"/>
            <a:ext cx="2139128" cy="486592"/>
          </a:xfrm>
          <a:prstGeom prst="rect">
            <a:avLst/>
          </a:prstGeom>
        </p:spPr>
      </p:pic>
      <p:sp>
        <p:nvSpPr>
          <p:cNvPr id="4" name="テキスト ボックス 3">
            <a:extLst>
              <a:ext uri="{FF2B5EF4-FFF2-40B4-BE49-F238E27FC236}">
                <a16:creationId xmlns:a16="http://schemas.microsoft.com/office/drawing/2014/main" id="{49378152-DC70-F449-B663-F65ABD63B523}"/>
              </a:ext>
            </a:extLst>
          </p:cNvPr>
          <p:cNvSpPr txBox="1"/>
          <p:nvPr/>
        </p:nvSpPr>
        <p:spPr>
          <a:xfrm>
            <a:off x="4800556" y="3245228"/>
            <a:ext cx="1850611" cy="430887"/>
          </a:xfrm>
          <a:prstGeom prst="rect">
            <a:avLst/>
          </a:prstGeom>
          <a:noFill/>
        </p:spPr>
        <p:txBody>
          <a:bodyPr wrap="square" rtlCol="0">
            <a:spAutoFit/>
          </a:bodyPr>
          <a:lstStyle/>
          <a:p>
            <a:pPr algn="ctr"/>
            <a:r>
              <a:rPr kumimoji="1" lang="ja-JP" altLang="en-US" sz="1100">
                <a:latin typeface="+mj-ea"/>
                <a:ea typeface="+mj-ea"/>
              </a:rPr>
              <a:t>約</a:t>
            </a:r>
            <a:r>
              <a:rPr kumimoji="1" lang="en-US" altLang="ja-JP" sz="1100" dirty="0">
                <a:latin typeface="+mj-ea"/>
                <a:ea typeface="+mj-ea"/>
              </a:rPr>
              <a:t>7,000</a:t>
            </a:r>
            <a:r>
              <a:rPr kumimoji="1" lang="ja-JP" altLang="en-US" sz="1100">
                <a:latin typeface="+mj-ea"/>
                <a:ea typeface="+mj-ea"/>
              </a:rPr>
              <a:t>細胞の</a:t>
            </a:r>
            <a:endParaRPr kumimoji="1" lang="en-US" altLang="ja-JP" sz="1100" dirty="0">
              <a:latin typeface="+mj-ea"/>
              <a:ea typeface="+mj-ea"/>
            </a:endParaRPr>
          </a:p>
          <a:p>
            <a:pPr algn="ctr"/>
            <a:r>
              <a:rPr kumimoji="1" lang="ja-JP" altLang="en-US" sz="1100">
                <a:latin typeface="+mj-ea"/>
                <a:ea typeface="+mj-ea"/>
              </a:rPr>
              <a:t>シングルセル</a:t>
            </a:r>
            <a:r>
              <a:rPr kumimoji="1" lang="en-US" altLang="ja-JP" sz="1100" dirty="0" err="1">
                <a:latin typeface="+mj-ea"/>
                <a:ea typeface="+mj-ea"/>
              </a:rPr>
              <a:t>RNAseq</a:t>
            </a:r>
            <a:endParaRPr kumimoji="1" lang="ja-JP" altLang="en-US" sz="1100">
              <a:latin typeface="+mj-ea"/>
              <a:ea typeface="+mj-ea"/>
            </a:endParaRPr>
          </a:p>
        </p:txBody>
      </p:sp>
      <p:sp>
        <p:nvSpPr>
          <p:cNvPr id="19" name="正方形/長方形 18"/>
          <p:cNvSpPr/>
          <p:nvPr/>
        </p:nvSpPr>
        <p:spPr>
          <a:xfrm>
            <a:off x="983206" y="2385033"/>
            <a:ext cx="3408329" cy="646331"/>
          </a:xfrm>
          <a:prstGeom prst="rect">
            <a:avLst/>
          </a:prstGeom>
        </p:spPr>
        <p:txBody>
          <a:bodyPr wrap="square">
            <a:spAutoFit/>
          </a:bodyPr>
          <a:lstStyle/>
          <a:p>
            <a:pPr>
              <a:lnSpc>
                <a:spcPct val="150000"/>
              </a:lnSpc>
            </a:pPr>
            <a:r>
              <a:rPr kumimoji="1" lang="ja-JP" altLang="en-US" sz="1200" dirty="0" smtClean="0">
                <a:latin typeface="+mj-ea"/>
                <a:ea typeface="+mj-ea"/>
              </a:rPr>
              <a:t>九州大学　コラボ・ステーション</a:t>
            </a:r>
            <a:r>
              <a:rPr kumimoji="1" lang="en-US" altLang="ja-JP" sz="1200" dirty="0" smtClean="0">
                <a:latin typeface="+mj-ea"/>
                <a:ea typeface="+mj-ea"/>
              </a:rPr>
              <a:t>Ⅰ </a:t>
            </a:r>
          </a:p>
          <a:p>
            <a:pPr>
              <a:lnSpc>
                <a:spcPct val="150000"/>
              </a:lnSpc>
            </a:pPr>
            <a:r>
              <a:rPr kumimoji="1" lang="en-US" altLang="ja-JP" sz="1200" dirty="0" smtClean="0">
                <a:latin typeface="+mj-ea"/>
                <a:ea typeface="+mj-ea"/>
              </a:rPr>
              <a:t>1</a:t>
            </a:r>
            <a:r>
              <a:rPr kumimoji="1" lang="ja-JP" altLang="en-US" sz="1200" dirty="0" smtClean="0">
                <a:latin typeface="+mj-ea"/>
                <a:ea typeface="+mj-ea"/>
              </a:rPr>
              <a:t>階</a:t>
            </a:r>
            <a:r>
              <a:rPr kumimoji="1" lang="ja-JP" altLang="en-US" sz="1200" dirty="0">
                <a:latin typeface="+mj-ea"/>
                <a:ea typeface="+mj-ea"/>
              </a:rPr>
              <a:t>　</a:t>
            </a:r>
            <a:r>
              <a:rPr kumimoji="1" lang="ja-JP" altLang="en-US" sz="1200" dirty="0" smtClean="0">
                <a:latin typeface="+mj-ea"/>
                <a:ea typeface="+mj-ea"/>
              </a:rPr>
              <a:t>共同セミナー室</a:t>
            </a:r>
            <a:r>
              <a:rPr kumimoji="1" lang="en-US" altLang="ja-JP" sz="1200" dirty="0" smtClean="0">
                <a:latin typeface="+mj-ea"/>
                <a:ea typeface="+mj-ea"/>
              </a:rPr>
              <a:t>B</a:t>
            </a:r>
            <a:endParaRPr kumimoji="1" lang="en-US" altLang="ja-JP" sz="1200" dirty="0">
              <a:latin typeface="+mj-ea"/>
              <a:ea typeface="+mj-ea"/>
            </a:endParaRPr>
          </a:p>
        </p:txBody>
      </p:sp>
      <p:sp>
        <p:nvSpPr>
          <p:cNvPr id="23" name="正方形/長方形 22"/>
          <p:cNvSpPr/>
          <p:nvPr/>
        </p:nvSpPr>
        <p:spPr>
          <a:xfrm>
            <a:off x="529048" y="8215819"/>
            <a:ext cx="3982991" cy="646331"/>
          </a:xfrm>
          <a:prstGeom prst="rect">
            <a:avLst/>
          </a:prstGeom>
        </p:spPr>
        <p:txBody>
          <a:bodyPr wrap="square">
            <a:spAutoFit/>
          </a:bodyPr>
          <a:lstStyle/>
          <a:p>
            <a:pPr>
              <a:lnSpc>
                <a:spcPct val="150000"/>
              </a:lnSpc>
            </a:pPr>
            <a:r>
              <a:rPr kumimoji="1" lang="ja-JP" altLang="en-US" sz="1200" dirty="0" smtClean="0">
                <a:latin typeface="+mj-ea"/>
                <a:ea typeface="+mj-ea"/>
              </a:rPr>
              <a:t>正晃株式会社　サイエンス営業本部</a:t>
            </a:r>
            <a:r>
              <a:rPr kumimoji="1" lang="ja-JP" altLang="en-US" sz="1200" dirty="0">
                <a:latin typeface="+mj-ea"/>
                <a:ea typeface="+mj-ea"/>
              </a:rPr>
              <a:t>　</a:t>
            </a:r>
            <a:r>
              <a:rPr kumimoji="1" lang="ja-JP" altLang="en-US" sz="1200" dirty="0" smtClean="0">
                <a:latin typeface="+mj-ea"/>
                <a:ea typeface="+mj-ea"/>
              </a:rPr>
              <a:t>高尾和哉</a:t>
            </a:r>
            <a:endParaRPr kumimoji="1" lang="en-US" altLang="ja-JP" sz="1200" dirty="0" smtClean="0">
              <a:latin typeface="+mj-ea"/>
              <a:ea typeface="+mj-ea"/>
            </a:endParaRPr>
          </a:p>
          <a:p>
            <a:pPr>
              <a:lnSpc>
                <a:spcPct val="150000"/>
              </a:lnSpc>
            </a:pPr>
            <a:r>
              <a:rPr kumimoji="1" lang="en-US" altLang="ja-JP" sz="1200" dirty="0" smtClean="0">
                <a:latin typeface="+mj-ea"/>
                <a:ea typeface="+mj-ea"/>
                <a:hlinkClick r:id="rId6"/>
              </a:rPr>
              <a:t>Tel:08017005492</a:t>
            </a:r>
            <a:r>
              <a:rPr kumimoji="1" lang="en-US" altLang="ja-JP" sz="1200" dirty="0" smtClean="0">
                <a:latin typeface="+mj-ea"/>
                <a:ea typeface="+mj-ea"/>
              </a:rPr>
              <a:t>  </a:t>
            </a:r>
            <a:r>
              <a:rPr kumimoji="1" lang="en-US" altLang="ja-JP" sz="1200" dirty="0" err="1" smtClean="0">
                <a:latin typeface="+mj-ea"/>
                <a:ea typeface="+mj-ea"/>
              </a:rPr>
              <a:t>mail:science@seikonet.jp</a:t>
            </a:r>
            <a:endParaRPr kumimoji="1" lang="en-US" altLang="ja-JP" sz="1200" dirty="0">
              <a:latin typeface="+mj-ea"/>
              <a:ea typeface="+mj-ea"/>
            </a:endParaRPr>
          </a:p>
        </p:txBody>
      </p:sp>
      <p:sp>
        <p:nvSpPr>
          <p:cNvPr id="24" name="正方形/長方形 23"/>
          <p:cNvSpPr/>
          <p:nvPr/>
        </p:nvSpPr>
        <p:spPr>
          <a:xfrm>
            <a:off x="1340823" y="1729429"/>
            <a:ext cx="1765714" cy="646331"/>
          </a:xfrm>
          <a:prstGeom prst="rect">
            <a:avLst/>
          </a:prstGeom>
        </p:spPr>
        <p:txBody>
          <a:bodyPr wrap="square">
            <a:spAutoFit/>
          </a:bodyPr>
          <a:lstStyle/>
          <a:p>
            <a:pPr>
              <a:lnSpc>
                <a:spcPct val="150000"/>
              </a:lnSpc>
            </a:pPr>
            <a:r>
              <a:rPr kumimoji="1" lang="en-US" altLang="ja-JP" sz="1200" dirty="0" smtClean="0">
                <a:latin typeface="+mj-ea"/>
                <a:ea typeface="+mj-ea"/>
              </a:rPr>
              <a:t>2018</a:t>
            </a:r>
            <a:r>
              <a:rPr kumimoji="1" lang="ja-JP" altLang="en-US" sz="1200" dirty="0" smtClean="0">
                <a:latin typeface="+mj-ea"/>
                <a:ea typeface="+mj-ea"/>
              </a:rPr>
              <a:t>年 </a:t>
            </a:r>
            <a:r>
              <a:rPr kumimoji="1" lang="en-US" altLang="ja-JP" sz="1200" dirty="0" smtClean="0">
                <a:latin typeface="+mj-ea"/>
                <a:ea typeface="+mj-ea"/>
              </a:rPr>
              <a:t>9</a:t>
            </a:r>
            <a:r>
              <a:rPr kumimoji="1" lang="ja-JP" altLang="en-US" sz="1200" dirty="0" smtClean="0">
                <a:latin typeface="+mj-ea"/>
                <a:ea typeface="+mj-ea"/>
              </a:rPr>
              <a:t>月 </a:t>
            </a:r>
            <a:r>
              <a:rPr kumimoji="1" lang="en-US" altLang="ja-JP" sz="1200" dirty="0" smtClean="0">
                <a:latin typeface="+mj-ea"/>
                <a:ea typeface="+mj-ea"/>
              </a:rPr>
              <a:t>13</a:t>
            </a:r>
            <a:r>
              <a:rPr kumimoji="1" lang="ja-JP" altLang="en-US" sz="1200" dirty="0" smtClean="0">
                <a:latin typeface="+mj-ea"/>
                <a:ea typeface="+mj-ea"/>
              </a:rPr>
              <a:t>日</a:t>
            </a:r>
            <a:r>
              <a:rPr kumimoji="1" lang="en-US" altLang="ja-JP" sz="1200" dirty="0" smtClean="0">
                <a:latin typeface="+mj-ea"/>
                <a:ea typeface="+mj-ea"/>
              </a:rPr>
              <a:t>(</a:t>
            </a:r>
            <a:r>
              <a:rPr kumimoji="1" lang="ja-JP" altLang="en-US" sz="1200" dirty="0">
                <a:latin typeface="+mj-ea"/>
                <a:ea typeface="+mj-ea"/>
              </a:rPr>
              <a:t>木</a:t>
            </a:r>
            <a:r>
              <a:rPr kumimoji="1" lang="en-US" altLang="ja-JP" sz="1200" dirty="0" smtClean="0">
                <a:latin typeface="+mj-ea"/>
                <a:ea typeface="+mj-ea"/>
              </a:rPr>
              <a:t>)</a:t>
            </a:r>
          </a:p>
          <a:p>
            <a:pPr>
              <a:lnSpc>
                <a:spcPct val="150000"/>
              </a:lnSpc>
            </a:pPr>
            <a:r>
              <a:rPr kumimoji="1" lang="ja-JP" altLang="en-US" sz="1200" dirty="0">
                <a:latin typeface="+mj-ea"/>
                <a:ea typeface="+mj-ea"/>
              </a:rPr>
              <a:t> </a:t>
            </a:r>
            <a:r>
              <a:rPr kumimoji="1" lang="ja-JP" altLang="en-US" sz="1200" dirty="0" smtClean="0">
                <a:latin typeface="+mj-ea"/>
                <a:ea typeface="+mj-ea"/>
              </a:rPr>
              <a:t>  </a:t>
            </a:r>
            <a:r>
              <a:rPr kumimoji="1" lang="en-US" altLang="ja-JP" sz="1200" dirty="0" smtClean="0">
                <a:latin typeface="+mj-ea"/>
                <a:ea typeface="+mj-ea"/>
              </a:rPr>
              <a:t>15:30 </a:t>
            </a:r>
            <a:r>
              <a:rPr kumimoji="1" lang="ja-JP" altLang="en-US" sz="1200" dirty="0" smtClean="0">
                <a:latin typeface="+mj-ea"/>
                <a:ea typeface="+mj-ea"/>
              </a:rPr>
              <a:t>～ </a:t>
            </a:r>
            <a:r>
              <a:rPr kumimoji="1" lang="en-US" altLang="ja-JP" sz="1200" dirty="0" smtClean="0">
                <a:latin typeface="+mj-ea"/>
                <a:ea typeface="+mj-ea"/>
              </a:rPr>
              <a:t>17:00</a:t>
            </a:r>
            <a:endParaRPr kumimoji="1" lang="en-US" altLang="ja-JP" sz="1200" dirty="0">
              <a:latin typeface="+mj-ea"/>
              <a:ea typeface="+mj-ea"/>
            </a:endParaRPr>
          </a:p>
        </p:txBody>
      </p:sp>
    </p:spTree>
    <p:extLst>
      <p:ext uri="{BB962C8B-B14F-4D97-AF65-F5344CB8AC3E}">
        <p14:creationId xmlns:p14="http://schemas.microsoft.com/office/powerpoint/2010/main" val="41172755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インスピレーション">
      <a:majorFont>
        <a:latin typeface="News Gothic MT"/>
        <a:ea typeface=""/>
        <a:cs typeface=""/>
        <a:font script="Jpan" typeface="メイリオ"/>
        <a:font script="Hans" typeface="宋体"/>
        <a:font script="Hant" typeface="新細明體"/>
      </a:majorFont>
      <a:minorFont>
        <a:latin typeface="News Gothic MT"/>
        <a:ea typeface=""/>
        <a:cs typeface=""/>
        <a:font script="Jpan" typeface="メイリオ"/>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7B6F2769-7194-4217-93D3-3AF3A4742282}">
  <ds:schemaRefs>
    <ds:schemaRef ds:uri="http://purl.org/dc/dcmitype/"/>
    <ds:schemaRef ds:uri="http://schemas.microsoft.com/sharepoint/v3/fields"/>
    <ds:schemaRef ds:uri="http://schemas.microsoft.com/office/2006/metadata/properties"/>
    <ds:schemaRef ds:uri="http://schemas.microsoft.com/office/infopath/2007/PartnerControls"/>
    <ds:schemaRef ds:uri="http://www.w3.org/XML/1998/namespace"/>
    <ds:schemaRef ds:uri="http://schemas.openxmlformats.org/package/2006/metadata/core-properties"/>
    <ds:schemaRef ds:uri="http://purl.org/dc/elements/1.1/"/>
    <ds:schemaRef ds:uri="http://schemas.microsoft.com/office/2006/documentManagement/types"/>
    <ds:schemaRef ds:uri="http://purl.org/dc/terms/"/>
  </ds:schemaRefs>
</ds:datastoreItem>
</file>

<file path=customXml/itemProps3.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441</TotalTime>
  <Words>106</Words>
  <Application>Microsoft Office PowerPoint</Application>
  <PresentationFormat>画面に合わせる (4:3)</PresentationFormat>
  <Paragraphs>33</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News Gothic MT</vt:lpstr>
      <vt:lpstr>メイリオ</vt:lpstr>
      <vt:lpstr>Arial</vt:lpstr>
      <vt:lpstr>Calibri</vt:lpstr>
      <vt:lpstr>Office Theme</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Kanako Ichikawa</cp:lastModifiedBy>
  <cp:revision>76</cp:revision>
  <cp:lastPrinted>2018-07-18T00:49:02Z</cp:lastPrinted>
  <dcterms:created xsi:type="dcterms:W3CDTF">2010-04-12T23:12:02Z</dcterms:created>
  <dcterms:modified xsi:type="dcterms:W3CDTF">2018-08-10T05:53:27Z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