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6858000" cy="9144000" type="screen4x3"/>
  <p:notesSz cx="6735763" cy="986948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CAFF"/>
    <a:srgbClr val="FF9900"/>
    <a:srgbClr val="FFFF99"/>
    <a:srgbClr val="FFCC99"/>
    <a:srgbClr val="FFFFCC"/>
    <a:srgbClr val="FFCC66"/>
    <a:srgbClr val="2D2F19"/>
    <a:srgbClr val="4D502A"/>
    <a:srgbClr val="3D3F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070" autoAdjust="0"/>
  </p:normalViewPr>
  <p:slideViewPr>
    <p:cSldViewPr snapToGrid="0">
      <p:cViewPr varScale="1">
        <p:scale>
          <a:sx n="51" d="100"/>
          <a:sy n="51" d="100"/>
        </p:scale>
        <p:origin x="-2892" y="-10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19413" cy="4938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3075" name="Rectangle 3"/>
          <p:cNvSpPr>
            <a:spLocks noGrp="1" noChangeArrowheads="1"/>
          </p:cNvSpPr>
          <p:nvPr>
            <p:ph type="dt" sz="quarter" idx="1"/>
          </p:nvPr>
        </p:nvSpPr>
        <p:spPr bwMode="auto">
          <a:xfrm>
            <a:off x="3814763" y="0"/>
            <a:ext cx="2919412" cy="4938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3076" name="Rectangle 4"/>
          <p:cNvSpPr>
            <a:spLocks noGrp="1" noChangeArrowheads="1"/>
          </p:cNvSpPr>
          <p:nvPr>
            <p:ph type="ftr" sz="quarter" idx="2"/>
          </p:nvPr>
        </p:nvSpPr>
        <p:spPr bwMode="auto">
          <a:xfrm>
            <a:off x="1" y="9374029"/>
            <a:ext cx="2919413" cy="49387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3077" name="Rectangle 5"/>
          <p:cNvSpPr>
            <a:spLocks noGrp="1" noChangeArrowheads="1"/>
          </p:cNvSpPr>
          <p:nvPr>
            <p:ph type="sldNum" sz="quarter" idx="3"/>
          </p:nvPr>
        </p:nvSpPr>
        <p:spPr bwMode="auto">
          <a:xfrm>
            <a:off x="3814763" y="9374029"/>
            <a:ext cx="2919412" cy="49387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pitchFamily="50" charset="-128"/>
              </a:defRPr>
            </a:lvl1pPr>
          </a:lstStyle>
          <a:p>
            <a:pPr>
              <a:defRPr/>
            </a:pPr>
            <a:fld id="{4AB3E2CA-EE2A-4B8A-815F-D80FB2A19D76}" type="slidenum">
              <a:rPr lang="en-US" altLang="ja-JP"/>
              <a:pPr>
                <a:defRPr/>
              </a:pPr>
              <a:t>&lt;#&gt;</a:t>
            </a:fld>
            <a:endParaRPr lang="en-US" altLang="ja-JP"/>
          </a:p>
        </p:txBody>
      </p:sp>
    </p:spTree>
    <p:extLst>
      <p:ext uri="{BB962C8B-B14F-4D97-AF65-F5344CB8AC3E}">
        <p14:creationId xmlns:p14="http://schemas.microsoft.com/office/powerpoint/2010/main" xmlns="" val="2858995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19413" cy="493872"/>
          </a:xfrm>
          <a:prstGeom prst="rect">
            <a:avLst/>
          </a:prstGeom>
        </p:spPr>
        <p:txBody>
          <a:bodyPr vert="horz" lIns="91440" tIns="45720" rIns="91440" bIns="45720" rtlCol="0"/>
          <a:lstStyle>
            <a:lvl1pPr algn="l">
              <a:defRPr sz="120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14763" y="0"/>
            <a:ext cx="2919412" cy="493872"/>
          </a:xfrm>
          <a:prstGeom prst="rect">
            <a:avLst/>
          </a:prstGeom>
        </p:spPr>
        <p:txBody>
          <a:bodyPr vert="horz" lIns="91440" tIns="45720" rIns="91440" bIns="45720" rtlCol="0"/>
          <a:lstStyle>
            <a:lvl1pPr algn="r">
              <a:defRPr sz="1200" smtClean="0">
                <a:ea typeface="ＭＳ Ｐゴシック" pitchFamily="50" charset="-128"/>
              </a:defRPr>
            </a:lvl1pPr>
          </a:lstStyle>
          <a:p>
            <a:pPr>
              <a:defRPr/>
            </a:pPr>
            <a:fld id="{A32A1B7E-0351-4F7B-9DC2-FC44EA0B8EEC}" type="datetimeFigureOut">
              <a:rPr lang="ja-JP" altLang="en-US"/>
              <a:pPr>
                <a:defRPr/>
              </a:pPr>
              <a:t>2017/10/13</a:t>
            </a:fld>
            <a:endParaRPr lang="ja-JP" altLang="en-US"/>
          </a:p>
        </p:txBody>
      </p:sp>
      <p:sp>
        <p:nvSpPr>
          <p:cNvPr id="4" name="スライド イメージ プレースホルダ 3"/>
          <p:cNvSpPr>
            <a:spLocks noGrp="1" noRot="1" noChangeAspect="1"/>
          </p:cNvSpPr>
          <p:nvPr>
            <p:ph type="sldImg" idx="2"/>
          </p:nvPr>
        </p:nvSpPr>
        <p:spPr>
          <a:xfrm>
            <a:off x="1979613" y="739775"/>
            <a:ext cx="2776537" cy="370205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7808"/>
            <a:ext cx="5389563" cy="4441667"/>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1" y="9374029"/>
            <a:ext cx="2919413" cy="493871"/>
          </a:xfrm>
          <a:prstGeom prst="rect">
            <a:avLst/>
          </a:prstGeom>
        </p:spPr>
        <p:txBody>
          <a:bodyPr vert="horz" lIns="91440" tIns="45720" rIns="91440" bIns="45720" rtlCol="0" anchor="b"/>
          <a:lstStyle>
            <a:lvl1pPr algn="l">
              <a:defRPr sz="120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4029"/>
            <a:ext cx="2919412" cy="493871"/>
          </a:xfrm>
          <a:prstGeom prst="rect">
            <a:avLst/>
          </a:prstGeom>
        </p:spPr>
        <p:txBody>
          <a:bodyPr vert="horz" lIns="91440" tIns="45720" rIns="91440" bIns="45720" rtlCol="0" anchor="b"/>
          <a:lstStyle>
            <a:lvl1pPr algn="r">
              <a:defRPr sz="1200" smtClean="0">
                <a:ea typeface="ＭＳ Ｐゴシック" pitchFamily="50" charset="-128"/>
              </a:defRPr>
            </a:lvl1pPr>
          </a:lstStyle>
          <a:p>
            <a:pPr>
              <a:defRPr/>
            </a:pPr>
            <a:fld id="{FE711276-779E-49EC-8935-FCE106BE3153}" type="slidenum">
              <a:rPr lang="ja-JP" altLang="en-US"/>
              <a:pPr>
                <a:defRPr/>
              </a:pPr>
              <a:t>&lt;#&gt;</a:t>
            </a:fld>
            <a:endParaRPr lang="ja-JP" altLang="en-US"/>
          </a:p>
        </p:txBody>
      </p:sp>
    </p:spTree>
    <p:extLst>
      <p:ext uri="{BB962C8B-B14F-4D97-AF65-F5344CB8AC3E}">
        <p14:creationId xmlns:p14="http://schemas.microsoft.com/office/powerpoint/2010/main" xmlns="" val="307568712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16386"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16387"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DE543FB-2C01-49BC-A220-91DC1765F6E1}" type="slidenum">
              <a:rPr lang="ja-JP" altLang="en-US">
                <a:ea typeface="ＭＳ Ｐゴシック" charset="-128"/>
              </a:rPr>
              <a:pPr/>
              <a:t>1</a:t>
            </a:fld>
            <a:endParaRPr lang="en-US" altLang="ja-JP">
              <a:ea typeface="ＭＳ Ｐゴシック" charset="-128"/>
            </a:endParaRPr>
          </a:p>
        </p:txBody>
      </p:sp>
    </p:spTree>
    <p:extLst>
      <p:ext uri="{BB962C8B-B14F-4D97-AF65-F5344CB8AC3E}">
        <p14:creationId xmlns:p14="http://schemas.microsoft.com/office/powerpoint/2010/main" xmlns="" val="1674327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038"/>
            <a:ext cx="5829300" cy="1960562"/>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79CC272-E7C2-4813-81EF-60D823348699}"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DDA4772-CB31-48F0-853A-EE16171F93FA}"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713"/>
            <a:ext cx="1543050" cy="780097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0" y="366713"/>
            <a:ext cx="4476750" cy="780097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CBF1030-3F72-428E-AA48-A85775DBA5BA}"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B671E9F-42F0-4DB9-AEEA-80630818799A}"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5875338"/>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CB8DA9C-95EB-4B28-B74E-21996F40D470}"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D7D49B9-C914-476A-965A-BC3B4B5DC959}"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32D3BFCE-931A-4422-84B5-7E430148B3E2}"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8453D7D1-7995-4CC8-BCD1-B286830931E7}"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4071ACEE-6A7E-43B0-BE9A-BAB3F1751F88}"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3538"/>
            <a:ext cx="2255838"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1351E47-E31F-4D70-B07C-0BE11747ACBB}"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400800"/>
            <a:ext cx="4114800" cy="755650"/>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C3DFAEC-8F72-4766-AAB1-59A3FCBA543D}"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5487AC22-34E3-4213-8F48-B5AA76A7F2B3}"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mailto:takayuki.yokoi@promega.com" TargetMode="Externa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pic>
        <p:nvPicPr>
          <p:cNvPr id="15363" name="Picture 27"/>
          <p:cNvPicPr>
            <a:picLocks noChangeAspect="1" noChangeArrowheads="1"/>
          </p:cNvPicPr>
          <p:nvPr/>
        </p:nvPicPr>
        <p:blipFill>
          <a:blip r:embed="rId3" cstate="print"/>
          <a:srcRect t="-2" r="-3960"/>
          <a:stretch>
            <a:fillRect/>
          </a:stretch>
        </p:blipFill>
        <p:spPr bwMode="auto">
          <a:xfrm>
            <a:off x="-9525" y="0"/>
            <a:ext cx="750888" cy="9144000"/>
          </a:xfrm>
          <a:prstGeom prst="rect">
            <a:avLst/>
          </a:prstGeom>
          <a:noFill/>
          <a:ln w="9525">
            <a:noFill/>
            <a:miter lim="800000"/>
            <a:headEnd/>
            <a:tailEnd/>
          </a:ln>
        </p:spPr>
      </p:pic>
      <p:pic>
        <p:nvPicPr>
          <p:cNvPr id="15377" name="Picture 2" descr="I:\Marketing\Mktg Materials\画像\Promega Logos\Promega logo BK_TP.gif"/>
          <p:cNvPicPr>
            <a:picLocks noChangeAspect="1" noChangeArrowheads="1"/>
          </p:cNvPicPr>
          <p:nvPr/>
        </p:nvPicPr>
        <p:blipFill>
          <a:blip r:embed="rId4" cstate="print"/>
          <a:srcRect/>
          <a:stretch>
            <a:fillRect/>
          </a:stretch>
        </p:blipFill>
        <p:spPr bwMode="auto">
          <a:xfrm>
            <a:off x="5928591" y="30981"/>
            <a:ext cx="878578" cy="547788"/>
          </a:xfrm>
          <a:prstGeom prst="rect">
            <a:avLst/>
          </a:prstGeom>
          <a:noFill/>
          <a:ln w="9525">
            <a:noFill/>
            <a:miter lim="800000"/>
            <a:headEnd/>
            <a:tailEnd/>
          </a:ln>
        </p:spPr>
      </p:pic>
      <p:sp>
        <p:nvSpPr>
          <p:cNvPr id="4" name="正方形/長方形 3"/>
          <p:cNvSpPr/>
          <p:nvPr/>
        </p:nvSpPr>
        <p:spPr>
          <a:xfrm>
            <a:off x="727467" y="330347"/>
            <a:ext cx="2783134" cy="369332"/>
          </a:xfrm>
          <a:prstGeom prst="rect">
            <a:avLst/>
          </a:prstGeom>
        </p:spPr>
        <p:txBody>
          <a:bodyPr wrap="none">
            <a:spAutoFit/>
          </a:bodyPr>
          <a:lstStyle/>
          <a:p>
            <a:pPr algn="ctr">
              <a:defRPr/>
            </a:pPr>
            <a:r>
              <a:rPr lang="ja-JP" altLang="en-US" dirty="0" smtClean="0">
                <a:latin typeface="HGP明朝E" pitchFamily="18" charset="-128"/>
                <a:ea typeface="HGP明朝E" pitchFamily="18" charset="-128"/>
              </a:rPr>
              <a:t>プロメガテクニカルセミナー</a:t>
            </a:r>
            <a:endParaRPr lang="ja-JP" altLang="en-US" dirty="0">
              <a:latin typeface="HGP明朝E" pitchFamily="18" charset="-128"/>
              <a:ea typeface="HGP明朝E" pitchFamily="18" charset="-128"/>
            </a:endParaRPr>
          </a:p>
        </p:txBody>
      </p:sp>
      <p:sp>
        <p:nvSpPr>
          <p:cNvPr id="24" name="Text Box 64"/>
          <p:cNvSpPr txBox="1">
            <a:spLocks noChangeArrowheads="1"/>
          </p:cNvSpPr>
          <p:nvPr/>
        </p:nvSpPr>
        <p:spPr bwMode="auto">
          <a:xfrm>
            <a:off x="797480" y="6959747"/>
            <a:ext cx="5074994" cy="1277273"/>
          </a:xfrm>
          <a:prstGeom prst="rect">
            <a:avLst/>
          </a:prstGeom>
          <a:noFill/>
          <a:ln w="9525">
            <a:noFill/>
            <a:miter lim="800000"/>
            <a:headEnd/>
            <a:tailEnd/>
          </a:ln>
        </p:spPr>
        <p:txBody>
          <a:bodyPr wrap="square">
            <a:spAutoFit/>
          </a:bodyPr>
          <a:lstStyle/>
          <a:p>
            <a:pPr>
              <a:spcAft>
                <a:spcPts val="600"/>
              </a:spcAft>
            </a:pPr>
            <a:r>
              <a:rPr lang="en-US" altLang="ja-JP" sz="1200" b="1" dirty="0">
                <a:latin typeface="HGP明朝E" pitchFamily="18" charset="-128"/>
                <a:ea typeface="HGP明朝E" pitchFamily="18" charset="-128"/>
              </a:rPr>
              <a:t>■</a:t>
            </a:r>
            <a:r>
              <a:rPr lang="ja-JP" altLang="en-US" sz="1200" b="1" dirty="0">
                <a:latin typeface="HGP明朝E" pitchFamily="18" charset="-128"/>
                <a:ea typeface="HGP明朝E" pitchFamily="18" charset="-128"/>
              </a:rPr>
              <a:t>　本セミナーの</a:t>
            </a:r>
            <a:r>
              <a:rPr lang="ja-JP" altLang="en-US" sz="1200" b="1" dirty="0" smtClean="0">
                <a:latin typeface="HGP明朝E" pitchFamily="18" charset="-128"/>
                <a:ea typeface="HGP明朝E" pitchFamily="18" charset="-128"/>
              </a:rPr>
              <a:t>お問合せ先：</a:t>
            </a:r>
            <a:endParaRPr lang="en-US" altLang="ja-JP" sz="1200" b="1" dirty="0" smtClean="0">
              <a:latin typeface="HGP明朝E" pitchFamily="18" charset="-128"/>
              <a:ea typeface="HGP明朝E" pitchFamily="18" charset="-128"/>
            </a:endParaRPr>
          </a:p>
          <a:p>
            <a:r>
              <a:rPr lang="ja-JP" altLang="en-US" sz="1200" dirty="0" smtClean="0">
                <a:latin typeface="HGP明朝E" pitchFamily="18" charset="-128"/>
                <a:ea typeface="HGP明朝E" pitchFamily="18" charset="-128"/>
              </a:rPr>
              <a:t>プロメガ</a:t>
            </a:r>
            <a:r>
              <a:rPr lang="ja-JP" altLang="en-US" sz="1200" dirty="0">
                <a:latin typeface="HGP明朝E" pitchFamily="18" charset="-128"/>
                <a:ea typeface="HGP明朝E" pitchFamily="18" charset="-128"/>
              </a:rPr>
              <a:t>株式</a:t>
            </a:r>
            <a:r>
              <a:rPr lang="ja-JP" altLang="en-US" sz="1200" dirty="0" smtClean="0">
                <a:latin typeface="HGP明朝E" pitchFamily="18" charset="-128"/>
                <a:ea typeface="HGP明朝E" pitchFamily="18" charset="-128"/>
              </a:rPr>
              <a:t>会社</a:t>
            </a:r>
            <a:endParaRPr lang="en-US" altLang="ja-JP" sz="1200" dirty="0" smtClean="0">
              <a:latin typeface="HGP明朝E" pitchFamily="18" charset="-128"/>
              <a:ea typeface="HGP明朝E" pitchFamily="18" charset="-128"/>
            </a:endParaRPr>
          </a:p>
          <a:p>
            <a:r>
              <a:rPr lang="ja-JP" altLang="en-US" sz="1200" dirty="0" smtClean="0">
                <a:latin typeface="HGP明朝E" pitchFamily="18" charset="-128"/>
                <a:ea typeface="HGP明朝E" pitchFamily="18" charset="-128"/>
              </a:rPr>
              <a:t>横井　隆行</a:t>
            </a:r>
            <a:r>
              <a:rPr lang="en-US" altLang="ja-JP" sz="1200" dirty="0">
                <a:latin typeface="HGP明朝E" pitchFamily="18" charset="-128"/>
                <a:ea typeface="HGP明朝E" pitchFamily="18" charset="-128"/>
              </a:rPr>
              <a:t>	</a:t>
            </a:r>
            <a:endParaRPr lang="en-US" altLang="ja-JP" sz="1200" dirty="0" smtClean="0">
              <a:latin typeface="HGP明朝E" pitchFamily="18" charset="-128"/>
              <a:ea typeface="HGP明朝E" pitchFamily="18" charset="-128"/>
            </a:endParaRPr>
          </a:p>
          <a:p>
            <a:r>
              <a:rPr lang="en-US" altLang="ja-JP" sz="1200" dirty="0" smtClean="0">
                <a:latin typeface="HGP明朝E" pitchFamily="18" charset="-128"/>
                <a:ea typeface="HGP明朝E" pitchFamily="18" charset="-128"/>
              </a:rPr>
              <a:t>TEL</a:t>
            </a:r>
            <a:r>
              <a:rPr lang="ja-JP" altLang="en-US" sz="1200" dirty="0" smtClean="0">
                <a:latin typeface="HGP明朝E" pitchFamily="18" charset="-128"/>
                <a:ea typeface="HGP明朝E" pitchFamily="18" charset="-128"/>
              </a:rPr>
              <a:t>：</a:t>
            </a:r>
            <a:r>
              <a:rPr lang="en-US" altLang="ja-JP" sz="1200" dirty="0" smtClean="0">
                <a:latin typeface="HGP明朝E" pitchFamily="18" charset="-128"/>
                <a:ea typeface="HGP明朝E" pitchFamily="18" charset="-128"/>
              </a:rPr>
              <a:t>03-3669-7981</a:t>
            </a:r>
          </a:p>
          <a:p>
            <a:r>
              <a:rPr lang="en-US" altLang="ja-JP" sz="1200" dirty="0" smtClean="0">
                <a:latin typeface="HGP明朝E" pitchFamily="18" charset="-128"/>
                <a:ea typeface="HGP明朝E" pitchFamily="18" charset="-128"/>
              </a:rPr>
              <a:t>Email</a:t>
            </a:r>
            <a:r>
              <a:rPr lang="ja-JP" altLang="en-US" sz="1200" dirty="0" smtClean="0">
                <a:latin typeface="HGP明朝E" pitchFamily="18" charset="-128"/>
                <a:ea typeface="HGP明朝E" pitchFamily="18" charset="-128"/>
              </a:rPr>
              <a:t>：</a:t>
            </a:r>
            <a:r>
              <a:rPr lang="en-US" altLang="ja-JP" sz="1200" dirty="0" smtClean="0">
                <a:latin typeface="HGP明朝E" pitchFamily="18" charset="-128"/>
                <a:ea typeface="HGP明朝E" pitchFamily="18" charset="-128"/>
                <a:hlinkClick r:id="rId5"/>
              </a:rPr>
              <a:t>takayuki.yokoi@promega.com</a:t>
            </a:r>
            <a:endParaRPr lang="en-US" altLang="ja-JP" sz="1200" dirty="0" smtClean="0">
              <a:latin typeface="HGP明朝E" pitchFamily="18" charset="-128"/>
              <a:ea typeface="HGP明朝E" pitchFamily="18" charset="-128"/>
            </a:endParaRPr>
          </a:p>
          <a:p>
            <a:endParaRPr lang="en-US" altLang="ja-JP" sz="1200" dirty="0">
              <a:solidFill>
                <a:srgbClr val="FF0000"/>
              </a:solidFill>
              <a:latin typeface="HGP明朝E" pitchFamily="18" charset="-128"/>
              <a:ea typeface="HGP明朝E" pitchFamily="18" charset="-128"/>
            </a:endParaRPr>
          </a:p>
        </p:txBody>
      </p:sp>
      <p:sp>
        <p:nvSpPr>
          <p:cNvPr id="14" name="正方形/長方形 13"/>
          <p:cNvSpPr/>
          <p:nvPr/>
        </p:nvSpPr>
        <p:spPr>
          <a:xfrm>
            <a:off x="910137" y="630044"/>
            <a:ext cx="5764720" cy="400110"/>
          </a:xfrm>
          <a:prstGeom prst="rect">
            <a:avLst/>
          </a:prstGeom>
        </p:spPr>
        <p:txBody>
          <a:bodyPr wrap="none">
            <a:spAutoFit/>
          </a:bodyPr>
          <a:lstStyle/>
          <a:p>
            <a:pPr algn="ctr">
              <a:defRPr/>
            </a:pPr>
            <a:r>
              <a:rPr lang="ja-JP" altLang="en-US" sz="2000" u="sng" dirty="0" smtClean="0">
                <a:latin typeface="HGP明朝E" pitchFamily="18" charset="-128"/>
                <a:ea typeface="HGP明朝E" pitchFamily="18" charset="-128"/>
              </a:rPr>
              <a:t>　</a:t>
            </a:r>
            <a:r>
              <a:rPr lang="en-US" altLang="ja-JP" sz="2000" u="sng" dirty="0" err="1" smtClean="0">
                <a:latin typeface="HGP明朝E" pitchFamily="18" charset="-128"/>
                <a:ea typeface="HGP明朝E" pitchFamily="18" charset="-128"/>
              </a:rPr>
              <a:t>NanoLuc</a:t>
            </a:r>
            <a:r>
              <a:rPr lang="en-US" altLang="ja-JP" sz="2000" u="sng" baseline="30000" dirty="0" smtClean="0">
                <a:latin typeface="HGP明朝E" pitchFamily="18" charset="-128"/>
                <a:ea typeface="HGP明朝E" pitchFamily="18" charset="-128"/>
              </a:rPr>
              <a:t>®</a:t>
            </a:r>
            <a:r>
              <a:rPr lang="ja-JP" altLang="en-US" sz="2000" u="sng" baseline="30000" dirty="0" smtClean="0">
                <a:latin typeface="HGP明朝E" pitchFamily="18" charset="-128"/>
                <a:ea typeface="HGP明朝E" pitchFamily="18" charset="-128"/>
              </a:rPr>
              <a:t> </a:t>
            </a:r>
            <a:r>
              <a:rPr lang="ja-JP" altLang="en-US" sz="2000" u="sng" dirty="0" smtClean="0">
                <a:latin typeface="HGP明朝E" pitchFamily="18" charset="-128"/>
                <a:ea typeface="HGP明朝E" pitchFamily="18" charset="-128"/>
              </a:rPr>
              <a:t>次</a:t>
            </a:r>
            <a:r>
              <a:rPr lang="ja-JP" altLang="en-US" sz="2000" u="sng" dirty="0">
                <a:latin typeface="HGP明朝E" pitchFamily="18" charset="-128"/>
                <a:ea typeface="HGP明朝E" pitchFamily="18" charset="-128"/>
              </a:rPr>
              <a:t>世代の</a:t>
            </a:r>
            <a:r>
              <a:rPr lang="ja-JP" altLang="en-US" sz="2000" u="sng" dirty="0" smtClean="0">
                <a:latin typeface="HGP明朝E" pitchFamily="18" charset="-128"/>
                <a:ea typeface="HGP明朝E" pitchFamily="18" charset="-128"/>
              </a:rPr>
              <a:t>ルシフェラーゼテクノロジー　</a:t>
            </a:r>
            <a:endParaRPr lang="ja-JP" altLang="en-US" sz="2000" u="sng" dirty="0">
              <a:latin typeface="HGP明朝E" pitchFamily="18" charset="-128"/>
              <a:ea typeface="HGP明朝E" pitchFamily="18" charset="-128"/>
            </a:endParaRPr>
          </a:p>
        </p:txBody>
      </p:sp>
      <p:sp>
        <p:nvSpPr>
          <p:cNvPr id="17" name="テキスト ボックス 16"/>
          <p:cNvSpPr txBox="1"/>
          <p:nvPr/>
        </p:nvSpPr>
        <p:spPr>
          <a:xfrm>
            <a:off x="741363" y="1072834"/>
            <a:ext cx="5693172" cy="800219"/>
          </a:xfrm>
          <a:prstGeom prst="rect">
            <a:avLst/>
          </a:prstGeom>
          <a:noFill/>
        </p:spPr>
        <p:txBody>
          <a:bodyPr wrap="square">
            <a:spAutoFit/>
          </a:bodyPr>
          <a:lstStyle/>
          <a:p>
            <a:pPr algn="just">
              <a:spcAft>
                <a:spcPts val="600"/>
              </a:spcAft>
            </a:pPr>
            <a:r>
              <a:rPr lang="ja-JP" altLang="en-US" sz="1200" b="1" dirty="0">
                <a:latin typeface="HGP明朝E" pitchFamily="18" charset="-128"/>
                <a:ea typeface="HGP明朝E" pitchFamily="18" charset="-128"/>
              </a:rPr>
              <a:t>■  </a:t>
            </a:r>
            <a:r>
              <a:rPr lang="ja-JP" altLang="en-US" sz="1200" b="1" dirty="0" smtClean="0">
                <a:latin typeface="HGP明朝E" pitchFamily="18" charset="-128"/>
                <a:ea typeface="HGP明朝E" pitchFamily="18" charset="-128"/>
              </a:rPr>
              <a:t>日時：</a:t>
            </a:r>
            <a:r>
              <a:rPr lang="ja-JP" altLang="en-US" sz="1200" b="1" dirty="0">
                <a:latin typeface="HGP明朝E" pitchFamily="18" charset="-128"/>
                <a:ea typeface="HGP明朝E" pitchFamily="18" charset="-128"/>
              </a:rPr>
              <a:t>　</a:t>
            </a:r>
            <a:r>
              <a:rPr lang="ja-JP" altLang="en-US" sz="1200" b="1" dirty="0" smtClean="0">
                <a:latin typeface="HGP明朝E" pitchFamily="18" charset="-128"/>
                <a:ea typeface="HGP明朝E" pitchFamily="18" charset="-128"/>
              </a:rPr>
              <a:t>１１月</a:t>
            </a:r>
            <a:r>
              <a:rPr lang="ja-JP" altLang="en-US" sz="1200" b="1" dirty="0">
                <a:latin typeface="HGP明朝E" pitchFamily="18" charset="-128"/>
                <a:ea typeface="HGP明朝E" pitchFamily="18" charset="-128"/>
              </a:rPr>
              <a:t>２９</a:t>
            </a:r>
            <a:r>
              <a:rPr lang="ja-JP" altLang="en-US" sz="1200" b="1" dirty="0" smtClean="0">
                <a:latin typeface="HGP明朝E" pitchFamily="18" charset="-128"/>
                <a:ea typeface="HGP明朝E" pitchFamily="18" charset="-128"/>
              </a:rPr>
              <a:t>日（水）</a:t>
            </a:r>
            <a:r>
              <a:rPr lang="ja-JP" altLang="en-US" sz="1200" b="1" dirty="0" smtClean="0">
                <a:solidFill>
                  <a:srgbClr val="FF0000"/>
                </a:solidFill>
                <a:latin typeface="HGP明朝E" pitchFamily="18" charset="-128"/>
                <a:ea typeface="HGP明朝E" pitchFamily="18" charset="-128"/>
              </a:rPr>
              <a:t>　</a:t>
            </a:r>
            <a:r>
              <a:rPr lang="en-US" altLang="ja-JP" sz="1200" b="1" dirty="0" smtClean="0">
                <a:latin typeface="HGP明朝E" pitchFamily="18" charset="-128"/>
                <a:ea typeface="HGP明朝E" pitchFamily="18" charset="-128"/>
              </a:rPr>
              <a:t>14</a:t>
            </a:r>
            <a:r>
              <a:rPr lang="ja-JP" altLang="en-US" sz="1200" b="1" dirty="0" smtClean="0">
                <a:latin typeface="HGP明朝E" pitchFamily="18" charset="-128"/>
                <a:ea typeface="HGP明朝E" pitchFamily="18" charset="-128"/>
              </a:rPr>
              <a:t>：</a:t>
            </a:r>
            <a:r>
              <a:rPr lang="en-US" altLang="ja-JP" sz="1200" b="1" dirty="0" smtClean="0">
                <a:latin typeface="HGP明朝E" pitchFamily="18" charset="-128"/>
                <a:ea typeface="HGP明朝E" pitchFamily="18" charset="-128"/>
              </a:rPr>
              <a:t>0</a:t>
            </a:r>
            <a:r>
              <a:rPr lang="en-US" altLang="ja-JP" sz="1200" b="1" dirty="0">
                <a:latin typeface="HGP明朝E" pitchFamily="18" charset="-128"/>
                <a:ea typeface="HGP明朝E" pitchFamily="18" charset="-128"/>
              </a:rPr>
              <a:t>0</a:t>
            </a:r>
            <a:r>
              <a:rPr lang="ja-JP" altLang="en-US" sz="1200" b="1" dirty="0" smtClean="0">
                <a:latin typeface="HGP明朝E" pitchFamily="18" charset="-128"/>
                <a:ea typeface="HGP明朝E" pitchFamily="18" charset="-128"/>
              </a:rPr>
              <a:t> ～ </a:t>
            </a:r>
            <a:r>
              <a:rPr lang="en-US" altLang="ja-JP" sz="1200" b="1" dirty="0" smtClean="0">
                <a:latin typeface="HGP明朝E" pitchFamily="18" charset="-128"/>
                <a:ea typeface="HGP明朝E" pitchFamily="18" charset="-128"/>
              </a:rPr>
              <a:t>16</a:t>
            </a:r>
            <a:r>
              <a:rPr lang="ja-JP" altLang="en-US" sz="1200" b="1" dirty="0" smtClean="0">
                <a:latin typeface="HGP明朝E" pitchFamily="18" charset="-128"/>
                <a:ea typeface="HGP明朝E" pitchFamily="18" charset="-128"/>
              </a:rPr>
              <a:t>：</a:t>
            </a:r>
            <a:r>
              <a:rPr lang="en-US" altLang="ja-JP" sz="1200" b="1" dirty="0" smtClean="0">
                <a:latin typeface="HGP明朝E" pitchFamily="18" charset="-128"/>
                <a:ea typeface="HGP明朝E" pitchFamily="18" charset="-128"/>
              </a:rPr>
              <a:t>0</a:t>
            </a:r>
            <a:r>
              <a:rPr lang="en-US" altLang="ja-JP" sz="1200" b="1" dirty="0">
                <a:latin typeface="HGP明朝E" pitchFamily="18" charset="-128"/>
                <a:ea typeface="HGP明朝E" pitchFamily="18" charset="-128"/>
              </a:rPr>
              <a:t>0</a:t>
            </a:r>
            <a:r>
              <a:rPr lang="ja-JP" altLang="en-US" sz="1200" b="1" dirty="0">
                <a:latin typeface="HGP明朝E" pitchFamily="18" charset="-128"/>
                <a:ea typeface="HGP明朝E" pitchFamily="18" charset="-128"/>
              </a:rPr>
              <a:t>　</a:t>
            </a:r>
            <a:endParaRPr lang="en-US" altLang="ja-JP" sz="1200" b="1" dirty="0" smtClean="0">
              <a:latin typeface="HGP明朝E" pitchFamily="18" charset="-128"/>
              <a:ea typeface="HGP明朝E" pitchFamily="18" charset="-128"/>
            </a:endParaRPr>
          </a:p>
          <a:p>
            <a:pPr algn="just">
              <a:spcAft>
                <a:spcPts val="600"/>
              </a:spcAft>
            </a:pPr>
            <a:r>
              <a:rPr lang="ja-JP" altLang="en-US" sz="1200" b="1" dirty="0" smtClean="0">
                <a:latin typeface="HGP明朝E" pitchFamily="18" charset="-128"/>
                <a:ea typeface="HGP明朝E" pitchFamily="18" charset="-128"/>
              </a:rPr>
              <a:t>■  場所：</a:t>
            </a:r>
            <a:r>
              <a:rPr lang="ja-JP" altLang="en-US" sz="1200" b="1" dirty="0">
                <a:latin typeface="HGP明朝E" pitchFamily="18" charset="-128"/>
                <a:ea typeface="HGP明朝E" pitchFamily="18" charset="-128"/>
              </a:rPr>
              <a:t>　</a:t>
            </a:r>
            <a:r>
              <a:rPr lang="ja-JP" altLang="en-US" sz="1200" b="1" dirty="0" smtClean="0">
                <a:latin typeface="HGP明朝E" pitchFamily="18" charset="-128"/>
                <a:ea typeface="HGP明朝E" pitchFamily="18" charset="-128"/>
              </a:rPr>
              <a:t>九州大学　コラボステーション</a:t>
            </a:r>
            <a:r>
              <a:rPr lang="en-US" altLang="ja-JP" sz="1200" b="1" dirty="0" smtClean="0">
                <a:latin typeface="HGP明朝E" pitchFamily="18" charset="-128"/>
                <a:ea typeface="HGP明朝E" pitchFamily="18" charset="-128"/>
              </a:rPr>
              <a:t>Ⅰ</a:t>
            </a:r>
            <a:r>
              <a:rPr lang="ja-JP" altLang="en-US" sz="1200" b="1" dirty="0" smtClean="0">
                <a:latin typeface="HGP明朝E" pitchFamily="18" charset="-128"/>
                <a:ea typeface="HGP明朝E" pitchFamily="18" charset="-128"/>
              </a:rPr>
              <a:t>　</a:t>
            </a:r>
            <a:r>
              <a:rPr lang="en-US" altLang="ja-JP" sz="1200" b="1" dirty="0" smtClean="0">
                <a:latin typeface="HGP明朝E" pitchFamily="18" charset="-128"/>
                <a:ea typeface="HGP明朝E" pitchFamily="18" charset="-128"/>
              </a:rPr>
              <a:t>1</a:t>
            </a:r>
            <a:r>
              <a:rPr lang="ja-JP" altLang="en-US" sz="1200" b="1" dirty="0" smtClean="0">
                <a:latin typeface="HGP明朝E" pitchFamily="18" charset="-128"/>
                <a:ea typeface="HGP明朝E" pitchFamily="18" charset="-128"/>
              </a:rPr>
              <a:t>階　共同セミナー室</a:t>
            </a:r>
            <a:endParaRPr lang="en-US" altLang="ja-JP" sz="1200" b="1" dirty="0">
              <a:latin typeface="HGP明朝E" pitchFamily="18" charset="-128"/>
              <a:ea typeface="HGP明朝E" pitchFamily="18" charset="-128"/>
            </a:endParaRPr>
          </a:p>
          <a:p>
            <a:pPr algn="just">
              <a:spcAft>
                <a:spcPts val="600"/>
              </a:spcAft>
            </a:pPr>
            <a:r>
              <a:rPr lang="ja-JP" altLang="en-US" sz="1200" b="1" dirty="0">
                <a:latin typeface="HGP明朝E" pitchFamily="18" charset="-128"/>
                <a:ea typeface="HGP明朝E" pitchFamily="18" charset="-128"/>
              </a:rPr>
              <a:t>■  演者：　プロメガ株式会社 </a:t>
            </a:r>
            <a:r>
              <a:rPr lang="ja-JP" altLang="en-US" sz="1200" b="1" dirty="0" smtClean="0">
                <a:latin typeface="HGP明朝E" pitchFamily="18" charset="-128"/>
                <a:ea typeface="HGP明朝E" pitchFamily="18" charset="-128"/>
              </a:rPr>
              <a:t>テクニカルサービス部　桃井道子</a:t>
            </a:r>
            <a:r>
              <a:rPr lang="ja-JP" altLang="en-US" sz="1200" b="1" dirty="0">
                <a:latin typeface="HGP明朝E" pitchFamily="18" charset="-128"/>
                <a:ea typeface="HGP明朝E" pitchFamily="18" charset="-128"/>
              </a:rPr>
              <a:t>　　</a:t>
            </a:r>
          </a:p>
        </p:txBody>
      </p:sp>
      <p:pic>
        <p:nvPicPr>
          <p:cNvPr id="18" name="図 17"/>
          <p:cNvPicPr>
            <a:picLocks noChangeAspect="1"/>
          </p:cNvPicPr>
          <p:nvPr/>
        </p:nvPicPr>
        <p:blipFill>
          <a:blip r:embed="rId6" cstate="print"/>
          <a:stretch>
            <a:fillRect/>
          </a:stretch>
        </p:blipFill>
        <p:spPr>
          <a:xfrm>
            <a:off x="3313357" y="6460678"/>
            <a:ext cx="3363898" cy="2455426"/>
          </a:xfrm>
          <a:prstGeom prst="rect">
            <a:avLst/>
          </a:prstGeom>
        </p:spPr>
      </p:pic>
      <p:sp>
        <p:nvSpPr>
          <p:cNvPr id="19" name="正方形/長方形 18"/>
          <p:cNvSpPr/>
          <p:nvPr/>
        </p:nvSpPr>
        <p:spPr>
          <a:xfrm>
            <a:off x="773637" y="2000354"/>
            <a:ext cx="6033532" cy="4832092"/>
          </a:xfrm>
          <a:prstGeom prst="rect">
            <a:avLst/>
          </a:prstGeom>
        </p:spPr>
        <p:txBody>
          <a:bodyPr wrap="square">
            <a:spAutoFit/>
          </a:bodyPr>
          <a:lstStyle/>
          <a:p>
            <a:pPr algn="just"/>
            <a:r>
              <a:rPr lang="ja-JP" altLang="en-US" sz="1100" dirty="0">
                <a:latin typeface="HGP明朝E" pitchFamily="18" charset="-128"/>
                <a:ea typeface="HGP明朝E" pitchFamily="18" charset="-128"/>
              </a:rPr>
              <a:t>　この</a:t>
            </a:r>
            <a:r>
              <a:rPr lang="en-US" altLang="ja-JP" sz="1100" dirty="0">
                <a:latin typeface="HGP明朝E" pitchFamily="18" charset="-128"/>
                <a:ea typeface="HGP明朝E" pitchFamily="18" charset="-128"/>
              </a:rPr>
              <a:t>25</a:t>
            </a:r>
            <a:r>
              <a:rPr lang="ja-JP" altLang="en-US" sz="1100" dirty="0">
                <a:latin typeface="HGP明朝E" pitchFamily="18" charset="-128"/>
                <a:ea typeface="HGP明朝E" pitchFamily="18" charset="-128"/>
              </a:rPr>
              <a:t>年間でルシフェラーゼはレポーターアッセイのスタンダードとなるまでに成長しました。生物発光検出の能力をさらに増強させるために、我々は新たな改変</a:t>
            </a:r>
            <a:r>
              <a:rPr lang="ja-JP" altLang="en-US" sz="1100" dirty="0" smtClean="0">
                <a:latin typeface="HGP明朝E" pitchFamily="18" charset="-128"/>
                <a:ea typeface="HGP明朝E" pitchFamily="18" charset="-128"/>
              </a:rPr>
              <a:t>ルシフェラーゼ</a:t>
            </a:r>
            <a:r>
              <a:rPr lang="en-US" altLang="ja-JP" sz="1100" dirty="0" err="1" smtClean="0">
                <a:latin typeface="HGP明朝E" pitchFamily="18" charset="-128"/>
                <a:ea typeface="HGP明朝E" pitchFamily="18" charset="-128"/>
              </a:rPr>
              <a:t>NanoLuc</a:t>
            </a:r>
            <a:r>
              <a:rPr lang="en-US" altLang="ja-JP" sz="1100" baseline="30000" dirty="0" smtClean="0">
                <a:latin typeface="HGP明朝E" pitchFamily="18" charset="-128"/>
                <a:ea typeface="HGP明朝E" pitchFamily="18" charset="-128"/>
              </a:rPr>
              <a:t>®</a:t>
            </a:r>
            <a:r>
              <a:rPr lang="ja-JP" altLang="en-US" sz="1100" dirty="0" smtClean="0">
                <a:latin typeface="HGP明朝E" pitchFamily="18" charset="-128"/>
                <a:ea typeface="HGP明朝E" pitchFamily="18" charset="-128"/>
              </a:rPr>
              <a:t>と</a:t>
            </a:r>
            <a:r>
              <a:rPr lang="ja-JP" altLang="en-US" sz="1100" dirty="0">
                <a:latin typeface="HGP明朝E" pitchFamily="18" charset="-128"/>
                <a:ea typeface="HGP明朝E" pitchFamily="18" charset="-128"/>
              </a:rPr>
              <a:t>それに伴うアッセイ試薬を開発しました</a:t>
            </a:r>
            <a:r>
              <a:rPr lang="ja-JP" altLang="en-US" sz="1100" dirty="0" smtClean="0">
                <a:latin typeface="HGP明朝E" pitchFamily="18" charset="-128"/>
                <a:ea typeface="HGP明朝E" pitchFamily="18" charset="-128"/>
              </a:rPr>
              <a:t>。</a:t>
            </a:r>
            <a:r>
              <a:rPr lang="en-US" altLang="ja-JP" sz="1100" dirty="0" err="1" smtClean="0">
                <a:latin typeface="HGP明朝E" pitchFamily="18" charset="-128"/>
                <a:ea typeface="HGP明朝E" pitchFamily="18" charset="-128"/>
              </a:rPr>
              <a:t>NanoLuc</a:t>
            </a:r>
            <a:r>
              <a:rPr lang="en-US" altLang="ja-JP" sz="1100" baseline="30000" dirty="0" smtClean="0">
                <a:latin typeface="HGP明朝E" pitchFamily="18" charset="-128"/>
                <a:ea typeface="HGP明朝E" pitchFamily="18" charset="-128"/>
              </a:rPr>
              <a:t>®</a:t>
            </a:r>
            <a:r>
              <a:rPr lang="ja-JP" altLang="en-US" sz="1100" dirty="0" smtClean="0">
                <a:latin typeface="HGP明朝E" pitchFamily="18" charset="-128"/>
                <a:ea typeface="HGP明朝E" pitchFamily="18" charset="-128"/>
              </a:rPr>
              <a:t>は</a:t>
            </a:r>
            <a:r>
              <a:rPr lang="ja-JP" altLang="en-US" sz="1100" dirty="0">
                <a:latin typeface="HGP明朝E" pitchFamily="18" charset="-128"/>
                <a:ea typeface="HGP明朝E" pitchFamily="18" charset="-128"/>
              </a:rPr>
              <a:t>分子量が従来のホタルルシフェラーゼの</a:t>
            </a:r>
            <a:r>
              <a:rPr lang="en-US" altLang="ja-JP" sz="1100" dirty="0">
                <a:latin typeface="HGP明朝E" pitchFamily="18" charset="-128"/>
                <a:ea typeface="HGP明朝E" pitchFamily="18" charset="-128"/>
              </a:rPr>
              <a:t>1/3</a:t>
            </a:r>
            <a:r>
              <a:rPr lang="ja-JP" altLang="en-US" sz="1100" dirty="0">
                <a:latin typeface="HGP明朝E" pitchFamily="18" charset="-128"/>
                <a:ea typeface="HGP明朝E" pitchFamily="18" charset="-128"/>
              </a:rPr>
              <a:t>でありながら約</a:t>
            </a:r>
            <a:r>
              <a:rPr lang="en-US" altLang="ja-JP" sz="1100" dirty="0">
                <a:latin typeface="HGP明朝E" pitchFamily="18" charset="-128"/>
                <a:ea typeface="HGP明朝E" pitchFamily="18" charset="-128"/>
              </a:rPr>
              <a:t>100</a:t>
            </a:r>
            <a:r>
              <a:rPr lang="ja-JP" altLang="en-US" sz="1100" dirty="0">
                <a:latin typeface="HGP明朝E" pitchFamily="18" charset="-128"/>
                <a:ea typeface="HGP明朝E" pitchFamily="18" charset="-128"/>
              </a:rPr>
              <a:t>倍の発光レベルを示し、物理的な安定性がより高く、実験条件に対する頑健性も併せ持っています。</a:t>
            </a:r>
          </a:p>
          <a:p>
            <a:pPr algn="just"/>
            <a:r>
              <a:rPr lang="ja-JP" altLang="en-US" sz="1100" dirty="0">
                <a:latin typeface="HGP明朝E" pitchFamily="18" charset="-128"/>
                <a:ea typeface="HGP明朝E" pitchFamily="18" charset="-128"/>
              </a:rPr>
              <a:t>　第</a:t>
            </a:r>
            <a:r>
              <a:rPr lang="en-US" altLang="ja-JP" sz="1100" dirty="0">
                <a:latin typeface="HGP明朝E" pitchFamily="18" charset="-128"/>
                <a:ea typeface="HGP明朝E" pitchFamily="18" charset="-128"/>
              </a:rPr>
              <a:t>1</a:t>
            </a:r>
            <a:r>
              <a:rPr lang="ja-JP" altLang="en-US" sz="1100" dirty="0">
                <a:latin typeface="HGP明朝E" pitchFamily="18" charset="-128"/>
                <a:ea typeface="HGP明朝E" pitchFamily="18" charset="-128"/>
              </a:rPr>
              <a:t>部では</a:t>
            </a:r>
            <a:r>
              <a:rPr lang="ja-JP" altLang="en-US" sz="1100" dirty="0" smtClean="0">
                <a:latin typeface="HGP明朝E" pitchFamily="18" charset="-128"/>
                <a:ea typeface="HGP明朝E" pitchFamily="18" charset="-128"/>
              </a:rPr>
              <a:t>、</a:t>
            </a:r>
            <a:r>
              <a:rPr lang="en-US" altLang="ja-JP" sz="1100" dirty="0" err="1" smtClean="0">
                <a:latin typeface="HGP明朝E" pitchFamily="18" charset="-128"/>
                <a:ea typeface="HGP明朝E" pitchFamily="18" charset="-128"/>
              </a:rPr>
              <a:t>NanoLuc</a:t>
            </a:r>
            <a:r>
              <a:rPr lang="en-US" altLang="ja-JP" sz="1100" baseline="30000" dirty="0" smtClean="0">
                <a:latin typeface="HGP明朝E" pitchFamily="18" charset="-128"/>
                <a:ea typeface="HGP明朝E" pitchFamily="18" charset="-128"/>
              </a:rPr>
              <a:t>®</a:t>
            </a:r>
            <a:r>
              <a:rPr lang="ja-JP" altLang="en-US" sz="1100" dirty="0" smtClean="0">
                <a:latin typeface="HGP明朝E" pitchFamily="18" charset="-128"/>
                <a:ea typeface="HGP明朝E" pitchFamily="18" charset="-128"/>
              </a:rPr>
              <a:t>および</a:t>
            </a:r>
            <a:r>
              <a:rPr lang="en-US" altLang="ja-JP" sz="1100" dirty="0" err="1" smtClean="0">
                <a:latin typeface="HGP明朝E" pitchFamily="18" charset="-128"/>
                <a:ea typeface="HGP明朝E" pitchFamily="18" charset="-128"/>
              </a:rPr>
              <a:t>NanoLuc</a:t>
            </a:r>
            <a:r>
              <a:rPr lang="en-US" altLang="ja-JP" sz="1100" baseline="30000" dirty="0" smtClean="0">
                <a:latin typeface="HGP明朝E" pitchFamily="18" charset="-128"/>
                <a:ea typeface="HGP明朝E" pitchFamily="18" charset="-128"/>
              </a:rPr>
              <a:t>®</a:t>
            </a:r>
            <a:r>
              <a:rPr lang="ja-JP" altLang="en-US" sz="1100" dirty="0" smtClean="0">
                <a:latin typeface="HGP明朝E" pitchFamily="18" charset="-128"/>
                <a:ea typeface="HGP明朝E" pitchFamily="18" charset="-128"/>
              </a:rPr>
              <a:t>から</a:t>
            </a:r>
            <a:r>
              <a:rPr lang="ja-JP" altLang="en-US" sz="1100" dirty="0">
                <a:latin typeface="HGP明朝E" pitchFamily="18" charset="-128"/>
                <a:ea typeface="HGP明朝E" pitchFamily="18" charset="-128"/>
              </a:rPr>
              <a:t>派生した</a:t>
            </a:r>
            <a:r>
              <a:rPr lang="en-US" altLang="ja-JP" sz="1100" dirty="0">
                <a:latin typeface="HGP明朝E" pitchFamily="18" charset="-128"/>
                <a:ea typeface="HGP明朝E" pitchFamily="18" charset="-128"/>
              </a:rPr>
              <a:t>11</a:t>
            </a:r>
            <a:r>
              <a:rPr lang="ja-JP" altLang="en-US" sz="1100" dirty="0">
                <a:latin typeface="HGP明朝E" pitchFamily="18" charset="-128"/>
                <a:ea typeface="HGP明朝E" pitchFamily="18" charset="-128"/>
              </a:rPr>
              <a:t>アミノ酸の発光タグ</a:t>
            </a:r>
            <a:r>
              <a:rPr lang="en-US" altLang="ja-JP" sz="1100" dirty="0">
                <a:latin typeface="HGP明朝E" pitchFamily="18" charset="-128"/>
                <a:ea typeface="HGP明朝E" pitchFamily="18" charset="-128"/>
              </a:rPr>
              <a:t>HiBiT</a:t>
            </a:r>
            <a:r>
              <a:rPr lang="ja-JP" altLang="en-US" sz="1100" dirty="0">
                <a:latin typeface="HGP明朝E" pitchFamily="18" charset="-128"/>
                <a:ea typeface="HGP明朝E" pitchFamily="18" charset="-128"/>
              </a:rPr>
              <a:t>の概要とアプリケーション例をご紹介します。特にサイズの小さい</a:t>
            </a:r>
            <a:r>
              <a:rPr lang="en-US" altLang="ja-JP" sz="1100" dirty="0">
                <a:latin typeface="HGP明朝E" pitchFamily="18" charset="-128"/>
                <a:ea typeface="HGP明朝E" pitchFamily="18" charset="-128"/>
              </a:rPr>
              <a:t>HiBiT</a:t>
            </a:r>
            <a:r>
              <a:rPr lang="ja-JP" altLang="en-US" sz="1100" dirty="0">
                <a:latin typeface="HGP明朝E" pitchFamily="18" charset="-128"/>
                <a:ea typeface="HGP明朝E" pitchFamily="18" charset="-128"/>
              </a:rPr>
              <a:t>は</a:t>
            </a:r>
            <a:r>
              <a:rPr lang="en-US" altLang="ja-JP" sz="1100" dirty="0">
                <a:latin typeface="HGP明朝E" pitchFamily="18" charset="-128"/>
                <a:ea typeface="HGP明朝E" pitchFamily="18" charset="-128"/>
              </a:rPr>
              <a:t>CRISPR/Cas9</a:t>
            </a:r>
            <a:r>
              <a:rPr lang="ja-JP" altLang="en-US" sz="1100" dirty="0" err="1">
                <a:latin typeface="HGP明朝E" pitchFamily="18" charset="-128"/>
                <a:ea typeface="HGP明朝E" pitchFamily="18" charset="-128"/>
              </a:rPr>
              <a:t>での</a:t>
            </a:r>
            <a:r>
              <a:rPr lang="ja-JP" altLang="en-US" sz="1100" dirty="0">
                <a:latin typeface="HGP明朝E" pitchFamily="18" charset="-128"/>
                <a:ea typeface="HGP明朝E" pitchFamily="18" charset="-128"/>
              </a:rPr>
              <a:t>ノックインに最適なテクノロジーであり、内在性発現レベルでタンパク質の挙動を検出できる画期的なタグです。またサイズが小さいためウイルスゲノムへの導入も容易であり、ウイルス研究では大きなメリットがあります</a:t>
            </a:r>
            <a:r>
              <a:rPr lang="ja-JP" altLang="en-US" sz="1100" dirty="0" smtClean="0">
                <a:latin typeface="HGP明朝E" pitchFamily="18" charset="-128"/>
                <a:ea typeface="HGP明朝E" pitchFamily="18" charset="-128"/>
              </a:rPr>
              <a:t>。</a:t>
            </a:r>
            <a:r>
              <a:rPr lang="en-US" altLang="ja-JP" sz="1100" dirty="0" err="1" smtClean="0">
                <a:latin typeface="HGP明朝E" pitchFamily="18" charset="-128"/>
                <a:ea typeface="HGP明朝E" pitchFamily="18" charset="-128"/>
              </a:rPr>
              <a:t>NanoLuc</a:t>
            </a:r>
            <a:r>
              <a:rPr lang="en-US" altLang="ja-JP" sz="1100" baseline="30000" dirty="0" smtClean="0">
                <a:latin typeface="HGP明朝E" pitchFamily="18" charset="-128"/>
                <a:ea typeface="HGP明朝E" pitchFamily="18" charset="-128"/>
              </a:rPr>
              <a:t>®</a:t>
            </a:r>
            <a:r>
              <a:rPr lang="ja-JP" altLang="en-US" sz="1100" dirty="0" smtClean="0">
                <a:latin typeface="HGP明朝E" pitchFamily="18" charset="-128"/>
                <a:ea typeface="HGP明朝E" pitchFamily="18" charset="-128"/>
              </a:rPr>
              <a:t>や</a:t>
            </a:r>
            <a:r>
              <a:rPr lang="en-US" altLang="ja-JP" sz="1100" dirty="0">
                <a:latin typeface="HGP明朝E" pitchFamily="18" charset="-128"/>
                <a:ea typeface="HGP明朝E" pitchFamily="18" charset="-128"/>
              </a:rPr>
              <a:t>HiBiT</a:t>
            </a:r>
            <a:r>
              <a:rPr lang="ja-JP" altLang="en-US" sz="1100" dirty="0" err="1">
                <a:latin typeface="HGP明朝E" pitchFamily="18" charset="-128"/>
                <a:ea typeface="HGP明朝E" pitchFamily="18" charset="-128"/>
              </a:rPr>
              <a:t>で</a:t>
            </a:r>
            <a:r>
              <a:rPr lang="ja-JP" altLang="en-US" sz="1100" dirty="0">
                <a:latin typeface="HGP明朝E" pitchFamily="18" charset="-128"/>
                <a:ea typeface="HGP明朝E" pitchFamily="18" charset="-128"/>
              </a:rPr>
              <a:t>できることの説明と共に、具体的な応用例もご紹介します。</a:t>
            </a:r>
          </a:p>
          <a:p>
            <a:pPr algn="just"/>
            <a:r>
              <a:rPr lang="ja-JP" altLang="en-US" sz="1100" dirty="0">
                <a:latin typeface="HGP明朝E" pitchFamily="18" charset="-128"/>
                <a:ea typeface="HGP明朝E" pitchFamily="18" charset="-128"/>
              </a:rPr>
              <a:t>　第</a:t>
            </a:r>
            <a:r>
              <a:rPr lang="en-US" altLang="ja-JP" sz="1100" dirty="0">
                <a:latin typeface="HGP明朝E" pitchFamily="18" charset="-128"/>
                <a:ea typeface="HGP明朝E" pitchFamily="18" charset="-128"/>
              </a:rPr>
              <a:t>2</a:t>
            </a:r>
            <a:r>
              <a:rPr lang="ja-JP" altLang="en-US" sz="1100" dirty="0">
                <a:latin typeface="HGP明朝E" pitchFamily="18" charset="-128"/>
                <a:ea typeface="HGP明朝E" pitchFamily="18" charset="-128"/>
              </a:rPr>
              <a:t>部で</a:t>
            </a:r>
            <a:r>
              <a:rPr lang="ja-JP" altLang="en-US" sz="1100" dirty="0" smtClean="0">
                <a:latin typeface="HGP明朝E" pitchFamily="18" charset="-128"/>
                <a:ea typeface="HGP明朝E" pitchFamily="18" charset="-128"/>
              </a:rPr>
              <a:t>は</a:t>
            </a:r>
            <a:r>
              <a:rPr lang="en-US" altLang="ja-JP" sz="1100" dirty="0" err="1" smtClean="0">
                <a:latin typeface="HGP明朝E" pitchFamily="18" charset="-128"/>
                <a:ea typeface="HGP明朝E" pitchFamily="18" charset="-128"/>
              </a:rPr>
              <a:t>NanoLuc</a:t>
            </a:r>
            <a:r>
              <a:rPr lang="en-US" altLang="ja-JP" sz="1100" baseline="30000" dirty="0" smtClean="0">
                <a:latin typeface="HGP明朝E" pitchFamily="18" charset="-128"/>
                <a:ea typeface="HGP明朝E" pitchFamily="18" charset="-128"/>
              </a:rPr>
              <a:t>®</a:t>
            </a:r>
            <a:r>
              <a:rPr lang="ja-JP" altLang="en-US" sz="1100" dirty="0" smtClean="0">
                <a:latin typeface="HGP明朝E" pitchFamily="18" charset="-128"/>
                <a:ea typeface="HGP明朝E" pitchFamily="18" charset="-128"/>
              </a:rPr>
              <a:t>テクノロジー</a:t>
            </a:r>
            <a:r>
              <a:rPr lang="ja-JP" altLang="en-US" sz="1100" dirty="0">
                <a:latin typeface="HGP明朝E" pitchFamily="18" charset="-128"/>
                <a:ea typeface="HGP明朝E" pitchFamily="18" charset="-128"/>
              </a:rPr>
              <a:t>を用いた細胞生存性アッセイやバイオセンサー等、多彩なアプリケーション事例をご紹介します。中でもフローサイトメーター不要のリアルタイムアポトーシス検出アッセイはアポトーシス検出においてニーズが高いリアルタイム測定と、ルミノメーターだけで実施できる簡便性を兼ね備えたアッセイです。この他、論文事例なども含めて幅広い事例をご紹介します。</a:t>
            </a:r>
          </a:p>
          <a:p>
            <a:pPr algn="just"/>
            <a:endParaRPr lang="ja-JP" altLang="en-US" sz="1100" dirty="0">
              <a:latin typeface="HGP明朝E" pitchFamily="18" charset="-128"/>
              <a:ea typeface="HGP明朝E" pitchFamily="18" charset="-128"/>
            </a:endParaRPr>
          </a:p>
          <a:p>
            <a:pPr algn="just"/>
            <a:r>
              <a:rPr lang="ja-JP" altLang="en-US" sz="1100" dirty="0">
                <a:latin typeface="HGP明朝E" pitchFamily="18" charset="-128"/>
                <a:ea typeface="HGP明朝E" pitchFamily="18" charset="-128"/>
              </a:rPr>
              <a:t>第</a:t>
            </a:r>
            <a:r>
              <a:rPr lang="en-US" altLang="ja-JP" sz="1100" dirty="0">
                <a:latin typeface="HGP明朝E" pitchFamily="18" charset="-128"/>
                <a:ea typeface="HGP明朝E" pitchFamily="18" charset="-128"/>
              </a:rPr>
              <a:t>1</a:t>
            </a:r>
            <a:r>
              <a:rPr lang="ja-JP" altLang="en-US" sz="1100" dirty="0">
                <a:latin typeface="HGP明朝E" pitchFamily="18" charset="-128"/>
                <a:ea typeface="HGP明朝E" pitchFamily="18" charset="-128"/>
              </a:rPr>
              <a:t>部　</a:t>
            </a:r>
            <a:r>
              <a:rPr lang="en-US" altLang="ja-JP" sz="1100" dirty="0" err="1" smtClean="0">
                <a:latin typeface="HGP明朝E" pitchFamily="18" charset="-128"/>
                <a:ea typeface="HGP明朝E" pitchFamily="18" charset="-128"/>
              </a:rPr>
              <a:t>NanoLuc</a:t>
            </a:r>
            <a:r>
              <a:rPr lang="en-US" altLang="ja-JP" sz="1100" baseline="30000" dirty="0" smtClean="0">
                <a:latin typeface="HGP明朝E" pitchFamily="18" charset="-128"/>
                <a:ea typeface="HGP明朝E" pitchFamily="18" charset="-128"/>
              </a:rPr>
              <a:t>®</a:t>
            </a:r>
            <a:r>
              <a:rPr lang="ja-JP" altLang="en-US" sz="1100" dirty="0" smtClean="0">
                <a:latin typeface="HGP明朝E" pitchFamily="18" charset="-128"/>
                <a:ea typeface="HGP明朝E" pitchFamily="18" charset="-128"/>
              </a:rPr>
              <a:t>および</a:t>
            </a:r>
            <a:r>
              <a:rPr lang="en-US" altLang="ja-JP" sz="1100" dirty="0">
                <a:latin typeface="HGP明朝E" pitchFamily="18" charset="-128"/>
                <a:ea typeface="HGP明朝E" pitchFamily="18" charset="-128"/>
              </a:rPr>
              <a:t>11</a:t>
            </a:r>
            <a:r>
              <a:rPr lang="ja-JP" altLang="en-US" sz="1100" dirty="0">
                <a:latin typeface="HGP明朝E" pitchFamily="18" charset="-128"/>
                <a:ea typeface="HGP明朝E" pitchFamily="18" charset="-128"/>
              </a:rPr>
              <a:t>アミノ酸の発光タグ</a:t>
            </a:r>
            <a:r>
              <a:rPr lang="en-US" altLang="ja-JP" sz="1100" dirty="0">
                <a:latin typeface="HGP明朝E" pitchFamily="18" charset="-128"/>
                <a:ea typeface="HGP明朝E" pitchFamily="18" charset="-128"/>
              </a:rPr>
              <a:t>HiBiT</a:t>
            </a:r>
            <a:r>
              <a:rPr lang="ja-JP" altLang="en-US" sz="1100" dirty="0">
                <a:latin typeface="HGP明朝E" pitchFamily="18" charset="-128"/>
                <a:ea typeface="HGP明朝E" pitchFamily="18" charset="-128"/>
              </a:rPr>
              <a:t>の概要と</a:t>
            </a:r>
            <a:r>
              <a:rPr lang="ja-JP" altLang="en-US" sz="1100" dirty="0" smtClean="0">
                <a:latin typeface="HGP明朝E" pitchFamily="18" charset="-128"/>
                <a:ea typeface="HGP明朝E" pitchFamily="18" charset="-128"/>
              </a:rPr>
              <a:t>アプリケーション　</a:t>
            </a:r>
            <a:r>
              <a:rPr lang="en-US" altLang="ja-JP" sz="1100" dirty="0" smtClean="0">
                <a:latin typeface="HGP明朝E" pitchFamily="18" charset="-128"/>
                <a:ea typeface="HGP明朝E" pitchFamily="18" charset="-128"/>
              </a:rPr>
              <a:t>【60</a:t>
            </a:r>
            <a:r>
              <a:rPr lang="ja-JP" altLang="en-US" sz="1100" dirty="0" smtClean="0">
                <a:latin typeface="HGP明朝E" pitchFamily="18" charset="-128"/>
                <a:ea typeface="HGP明朝E" pitchFamily="18" charset="-128"/>
              </a:rPr>
              <a:t>分（質疑応答込）</a:t>
            </a:r>
            <a:r>
              <a:rPr lang="en-US" altLang="ja-JP" sz="1100" dirty="0" smtClean="0">
                <a:latin typeface="HGP明朝E" pitchFamily="18" charset="-128"/>
                <a:ea typeface="HGP明朝E" pitchFamily="18" charset="-128"/>
              </a:rPr>
              <a:t>】</a:t>
            </a:r>
            <a:endParaRPr lang="ja-JP" altLang="en-US" sz="1100" dirty="0">
              <a:latin typeface="HGP明朝E" pitchFamily="18" charset="-128"/>
              <a:ea typeface="HGP明朝E" pitchFamily="18" charset="-128"/>
            </a:endParaRPr>
          </a:p>
          <a:p>
            <a:pPr algn="just"/>
            <a:r>
              <a:rPr lang="ja-JP" altLang="en-US" sz="1100" dirty="0">
                <a:latin typeface="HGP明朝E" pitchFamily="18" charset="-128"/>
                <a:ea typeface="HGP明朝E" pitchFamily="18" charset="-128"/>
              </a:rPr>
              <a:t>　</a:t>
            </a:r>
            <a:r>
              <a:rPr lang="ja-JP" altLang="en-US" sz="1100" dirty="0" smtClean="0">
                <a:latin typeface="HGP明朝E" pitchFamily="18" charset="-128"/>
                <a:ea typeface="HGP明朝E" pitchFamily="18" charset="-128"/>
              </a:rPr>
              <a:t>・</a:t>
            </a:r>
            <a:r>
              <a:rPr lang="en-US" altLang="ja-JP" sz="1100" dirty="0" err="1" smtClean="0">
                <a:latin typeface="HGP明朝E" pitchFamily="18" charset="-128"/>
                <a:ea typeface="HGP明朝E" pitchFamily="18" charset="-128"/>
              </a:rPr>
              <a:t>NanoLuc</a:t>
            </a:r>
            <a:r>
              <a:rPr lang="en-US" altLang="ja-JP" sz="1100" baseline="30000" dirty="0" smtClean="0">
                <a:latin typeface="HGP明朝E" pitchFamily="18" charset="-128"/>
                <a:ea typeface="HGP明朝E" pitchFamily="18" charset="-128"/>
              </a:rPr>
              <a:t>®</a:t>
            </a:r>
            <a:r>
              <a:rPr lang="ja-JP" altLang="en-US" sz="1100" dirty="0" smtClean="0">
                <a:latin typeface="HGP明朝E" pitchFamily="18" charset="-128"/>
                <a:ea typeface="HGP明朝E" pitchFamily="18" charset="-128"/>
              </a:rPr>
              <a:t>テクノロジー概要</a:t>
            </a:r>
            <a:endParaRPr lang="en-US" altLang="ja-JP" sz="1100" dirty="0" smtClean="0">
              <a:latin typeface="HGP明朝E" pitchFamily="18" charset="-128"/>
              <a:ea typeface="HGP明朝E" pitchFamily="18" charset="-128"/>
            </a:endParaRPr>
          </a:p>
          <a:p>
            <a:pPr algn="just"/>
            <a:r>
              <a:rPr lang="ja-JP" altLang="en-US" sz="1100" dirty="0">
                <a:latin typeface="HGP明朝E" pitchFamily="18" charset="-128"/>
                <a:ea typeface="HGP明朝E" pitchFamily="18" charset="-128"/>
              </a:rPr>
              <a:t>　・</a:t>
            </a:r>
            <a:r>
              <a:rPr lang="en-US" altLang="ja-JP" sz="1100" dirty="0">
                <a:latin typeface="HGP明朝E" pitchFamily="18" charset="-128"/>
                <a:ea typeface="HGP明朝E" pitchFamily="18" charset="-128"/>
              </a:rPr>
              <a:t>HiBiT</a:t>
            </a:r>
            <a:r>
              <a:rPr lang="ja-JP" altLang="en-US" sz="1100" dirty="0">
                <a:latin typeface="HGP明朝E" pitchFamily="18" charset="-128"/>
                <a:ea typeface="HGP明朝E" pitchFamily="18" charset="-128"/>
              </a:rPr>
              <a:t>テクノロジー概要</a:t>
            </a:r>
          </a:p>
          <a:p>
            <a:pPr algn="just"/>
            <a:r>
              <a:rPr lang="ja-JP" altLang="en-US" sz="1100" dirty="0">
                <a:latin typeface="HGP明朝E" pitchFamily="18" charset="-128"/>
                <a:ea typeface="HGP明朝E" pitchFamily="18" charset="-128"/>
              </a:rPr>
              <a:t>　・</a:t>
            </a:r>
            <a:r>
              <a:rPr lang="en-US" altLang="ja-JP" sz="1100" dirty="0">
                <a:latin typeface="HGP明朝E" pitchFamily="18" charset="-128"/>
                <a:ea typeface="HGP明朝E" pitchFamily="18" charset="-128"/>
              </a:rPr>
              <a:t>CRISPR/Cas9</a:t>
            </a:r>
            <a:r>
              <a:rPr lang="ja-JP" altLang="en-US" sz="1100" dirty="0">
                <a:latin typeface="HGP明朝E" pitchFamily="18" charset="-128"/>
                <a:ea typeface="HGP明朝E" pitchFamily="18" charset="-128"/>
              </a:rPr>
              <a:t>を用いた</a:t>
            </a:r>
            <a:r>
              <a:rPr lang="en-US" altLang="ja-JP" sz="1100" dirty="0">
                <a:latin typeface="HGP明朝E" pitchFamily="18" charset="-128"/>
                <a:ea typeface="HGP明朝E" pitchFamily="18" charset="-128"/>
              </a:rPr>
              <a:t>HiBiT</a:t>
            </a:r>
            <a:r>
              <a:rPr lang="ja-JP" altLang="en-US" sz="1100" dirty="0">
                <a:latin typeface="HGP明朝E" pitchFamily="18" charset="-128"/>
                <a:ea typeface="HGP明朝E" pitchFamily="18" charset="-128"/>
              </a:rPr>
              <a:t>ノックイン事例</a:t>
            </a:r>
          </a:p>
          <a:p>
            <a:pPr algn="just"/>
            <a:r>
              <a:rPr lang="ja-JP" altLang="en-US" sz="1100" dirty="0">
                <a:latin typeface="HGP明朝E" pitchFamily="18" charset="-128"/>
                <a:ea typeface="HGP明朝E" pitchFamily="18" charset="-128"/>
              </a:rPr>
              <a:t>　</a:t>
            </a:r>
            <a:r>
              <a:rPr lang="ja-JP" altLang="en-US" sz="1100" dirty="0" smtClean="0">
                <a:latin typeface="HGP明朝E" pitchFamily="18" charset="-128"/>
                <a:ea typeface="HGP明朝E" pitchFamily="18" charset="-128"/>
              </a:rPr>
              <a:t>・</a:t>
            </a:r>
            <a:r>
              <a:rPr lang="en-US" altLang="ja-JP" sz="1100" dirty="0" err="1" smtClean="0">
                <a:latin typeface="HGP明朝E" pitchFamily="18" charset="-128"/>
                <a:ea typeface="HGP明朝E" pitchFamily="18" charset="-128"/>
              </a:rPr>
              <a:t>NanoLuc</a:t>
            </a:r>
            <a:r>
              <a:rPr lang="en-US" altLang="ja-JP" sz="1100" baseline="30000" dirty="0" smtClean="0">
                <a:latin typeface="HGP明朝E" pitchFamily="18" charset="-128"/>
                <a:ea typeface="HGP明朝E" pitchFamily="18" charset="-128"/>
              </a:rPr>
              <a:t>®</a:t>
            </a:r>
            <a:r>
              <a:rPr lang="ja-JP" altLang="en-US" sz="1100" dirty="0" err="1" smtClean="0">
                <a:latin typeface="HGP明朝E" pitchFamily="18" charset="-128"/>
                <a:ea typeface="HGP明朝E" pitchFamily="18" charset="-128"/>
              </a:rPr>
              <a:t>、</a:t>
            </a:r>
            <a:r>
              <a:rPr lang="en-US" altLang="ja-JP" sz="1100" dirty="0">
                <a:latin typeface="HGP明朝E" pitchFamily="18" charset="-128"/>
                <a:ea typeface="HGP明朝E" pitchFamily="18" charset="-128"/>
              </a:rPr>
              <a:t>HiBiT</a:t>
            </a:r>
            <a:r>
              <a:rPr lang="ja-JP" altLang="en-US" sz="1100" dirty="0">
                <a:latin typeface="HGP明朝E" pitchFamily="18" charset="-128"/>
                <a:ea typeface="HGP明朝E" pitchFamily="18" charset="-128"/>
              </a:rPr>
              <a:t>を用いたウイルス研究事例　他</a:t>
            </a:r>
          </a:p>
          <a:p>
            <a:pPr algn="just"/>
            <a:endParaRPr lang="ja-JP" altLang="en-US" sz="1100" dirty="0">
              <a:latin typeface="HGP明朝E" pitchFamily="18" charset="-128"/>
              <a:ea typeface="HGP明朝E" pitchFamily="18" charset="-128"/>
            </a:endParaRPr>
          </a:p>
          <a:p>
            <a:pPr algn="just"/>
            <a:r>
              <a:rPr lang="ja-JP" altLang="en-US" sz="1100" dirty="0">
                <a:latin typeface="HGP明朝E" pitchFamily="18" charset="-128"/>
                <a:ea typeface="HGP明朝E" pitchFamily="18" charset="-128"/>
              </a:rPr>
              <a:t>第</a:t>
            </a:r>
            <a:r>
              <a:rPr lang="en-US" altLang="ja-JP" sz="1100" dirty="0">
                <a:latin typeface="HGP明朝E" pitchFamily="18" charset="-128"/>
                <a:ea typeface="HGP明朝E" pitchFamily="18" charset="-128"/>
              </a:rPr>
              <a:t>2</a:t>
            </a:r>
            <a:r>
              <a:rPr lang="ja-JP" altLang="en-US" sz="1100" dirty="0">
                <a:latin typeface="HGP明朝E" pitchFamily="18" charset="-128"/>
                <a:ea typeface="HGP明朝E" pitchFamily="18" charset="-128"/>
              </a:rPr>
              <a:t>部　</a:t>
            </a:r>
            <a:r>
              <a:rPr lang="en-US" altLang="ja-JP" sz="1100" dirty="0" err="1" smtClean="0">
                <a:latin typeface="HGP明朝E" pitchFamily="18" charset="-128"/>
                <a:ea typeface="HGP明朝E" pitchFamily="18" charset="-128"/>
              </a:rPr>
              <a:t>NanoLuc</a:t>
            </a:r>
            <a:r>
              <a:rPr lang="en-US" altLang="ja-JP" sz="1100" baseline="30000" dirty="0" smtClean="0">
                <a:latin typeface="HGP明朝E" pitchFamily="18" charset="-128"/>
                <a:ea typeface="HGP明朝E" pitchFamily="18" charset="-128"/>
              </a:rPr>
              <a:t>®</a:t>
            </a:r>
            <a:r>
              <a:rPr lang="ja-JP" altLang="en-US" sz="1100" dirty="0" smtClean="0">
                <a:latin typeface="HGP明朝E" pitchFamily="18" charset="-128"/>
                <a:ea typeface="HGP明朝E" pitchFamily="18" charset="-128"/>
              </a:rPr>
              <a:t>テクノロジー</a:t>
            </a:r>
            <a:r>
              <a:rPr lang="ja-JP" altLang="en-US" sz="1100" dirty="0">
                <a:latin typeface="HGP明朝E" pitchFamily="18" charset="-128"/>
                <a:ea typeface="HGP明朝E" pitchFamily="18" charset="-128"/>
              </a:rPr>
              <a:t>を用いた多彩なアプリケーション</a:t>
            </a:r>
            <a:r>
              <a:rPr lang="ja-JP" altLang="en-US" sz="1100" dirty="0" smtClean="0">
                <a:latin typeface="HGP明朝E" pitchFamily="18" charset="-128"/>
                <a:ea typeface="HGP明朝E" pitchFamily="18" charset="-128"/>
              </a:rPr>
              <a:t>事例　</a:t>
            </a:r>
            <a:r>
              <a:rPr lang="en-US" altLang="ja-JP" sz="1100" dirty="0" smtClean="0">
                <a:latin typeface="HGP明朝E" pitchFamily="18" charset="-128"/>
                <a:ea typeface="HGP明朝E" pitchFamily="18" charset="-128"/>
              </a:rPr>
              <a:t>【60</a:t>
            </a:r>
            <a:r>
              <a:rPr lang="ja-JP" altLang="en-US" sz="1100" dirty="0" smtClean="0">
                <a:latin typeface="HGP明朝E" pitchFamily="18" charset="-128"/>
                <a:ea typeface="HGP明朝E" pitchFamily="18" charset="-128"/>
              </a:rPr>
              <a:t>分（質疑応答込）</a:t>
            </a:r>
            <a:r>
              <a:rPr lang="en-US" altLang="ja-JP" sz="1100" dirty="0" smtClean="0">
                <a:latin typeface="HGP明朝E" pitchFamily="18" charset="-128"/>
                <a:ea typeface="HGP明朝E" pitchFamily="18" charset="-128"/>
              </a:rPr>
              <a:t>】</a:t>
            </a:r>
            <a:endParaRPr lang="ja-JP" altLang="en-US" sz="1100" dirty="0">
              <a:latin typeface="HGP明朝E" pitchFamily="18" charset="-128"/>
              <a:ea typeface="HGP明朝E" pitchFamily="18" charset="-128"/>
            </a:endParaRPr>
          </a:p>
          <a:p>
            <a:pPr algn="just"/>
            <a:r>
              <a:rPr lang="ja-JP" altLang="en-US" sz="1100" dirty="0">
                <a:latin typeface="HGP明朝E" pitchFamily="18" charset="-128"/>
                <a:ea typeface="HGP明朝E" pitchFamily="18" charset="-128"/>
              </a:rPr>
              <a:t>　・リアルタイム細胞生存性アッセイ</a:t>
            </a:r>
          </a:p>
          <a:p>
            <a:pPr algn="just"/>
            <a:r>
              <a:rPr lang="ja-JP" altLang="en-US" sz="1100" dirty="0">
                <a:latin typeface="HGP明朝E" pitchFamily="18" charset="-128"/>
                <a:ea typeface="HGP明朝E" pitchFamily="18" charset="-128"/>
              </a:rPr>
              <a:t>　・リアルタイムアポトーシス検出アッセイ</a:t>
            </a:r>
          </a:p>
          <a:p>
            <a:pPr algn="just"/>
            <a:r>
              <a:rPr lang="ja-JP" altLang="en-US" sz="1100" dirty="0">
                <a:latin typeface="HGP明朝E" pitchFamily="18" charset="-128"/>
                <a:ea typeface="HGP明朝E" pitchFamily="18" charset="-128"/>
              </a:rPr>
              <a:t>　・各種バイオセンサー（カルシウムセンサー、</a:t>
            </a:r>
            <a:r>
              <a:rPr lang="en-US" altLang="ja-JP" sz="1100" dirty="0">
                <a:latin typeface="HGP明朝E" pitchFamily="18" charset="-128"/>
                <a:ea typeface="HGP明朝E" pitchFamily="18" charset="-128"/>
              </a:rPr>
              <a:t>ATP</a:t>
            </a:r>
            <a:r>
              <a:rPr lang="ja-JP" altLang="en-US" sz="1100" dirty="0">
                <a:latin typeface="HGP明朝E" pitchFamily="18" charset="-128"/>
                <a:ea typeface="HGP明朝E" pitchFamily="18" charset="-128"/>
              </a:rPr>
              <a:t>センサー等）</a:t>
            </a:r>
          </a:p>
          <a:p>
            <a:pPr algn="just"/>
            <a:r>
              <a:rPr lang="ja-JP" altLang="en-US" sz="1100" dirty="0">
                <a:latin typeface="HGP明朝E" pitchFamily="18" charset="-128"/>
                <a:ea typeface="HGP明朝E" pitchFamily="18" charset="-128"/>
              </a:rPr>
              <a:t>　</a:t>
            </a:r>
            <a:r>
              <a:rPr lang="ja-JP" altLang="en-US" sz="1100" dirty="0" smtClean="0">
                <a:latin typeface="HGP明朝E" pitchFamily="18" charset="-128"/>
                <a:ea typeface="HGP明朝E" pitchFamily="18" charset="-128"/>
              </a:rPr>
              <a:t>・</a:t>
            </a:r>
            <a:r>
              <a:rPr lang="ja-JP" altLang="en-US" sz="1100" dirty="0">
                <a:latin typeface="HGP明朝E" pitchFamily="18" charset="-128"/>
                <a:ea typeface="HGP明朝E" pitchFamily="18" charset="-128"/>
              </a:rPr>
              <a:t>細胞ライセート中のリン酸化タンパク質検出</a:t>
            </a:r>
            <a:r>
              <a:rPr lang="ja-JP" altLang="en-US" sz="1100" dirty="0" smtClean="0">
                <a:latin typeface="HGP明朝E" pitchFamily="18" charset="-128"/>
                <a:ea typeface="HGP明朝E" pitchFamily="18" charset="-128"/>
              </a:rPr>
              <a:t>アッセイ</a:t>
            </a:r>
            <a:endParaRPr lang="ja-JP" altLang="en-US" sz="1100" dirty="0">
              <a:latin typeface="HGP明朝E" pitchFamily="18" charset="-128"/>
              <a:ea typeface="HGP明朝E" pitchFamily="18" charset="-128"/>
            </a:endParaRPr>
          </a:p>
          <a:p>
            <a:pPr algn="just"/>
            <a:r>
              <a:rPr lang="ja-JP" altLang="en-US" sz="1100" dirty="0">
                <a:latin typeface="HGP明朝E" pitchFamily="18" charset="-128"/>
                <a:ea typeface="HGP明朝E" pitchFamily="18" charset="-128"/>
              </a:rPr>
              <a:t>　</a:t>
            </a:r>
            <a:r>
              <a:rPr lang="ja-JP" altLang="en-US" sz="1100" dirty="0" smtClean="0">
                <a:latin typeface="HGP明朝E" pitchFamily="18" charset="-128"/>
                <a:ea typeface="HGP明朝E" pitchFamily="18" charset="-128"/>
              </a:rPr>
              <a:t>・</a:t>
            </a:r>
            <a:r>
              <a:rPr lang="ja-JP" altLang="en-US" sz="1100" dirty="0">
                <a:latin typeface="HGP明朝E" pitchFamily="18" charset="-128"/>
                <a:ea typeface="HGP明朝E" pitchFamily="18" charset="-128"/>
              </a:rPr>
              <a:t>タンパク質分解アッセイ　他</a:t>
            </a:r>
          </a:p>
        </p:txBody>
      </p:sp>
      <p:pic>
        <p:nvPicPr>
          <p:cNvPr id="3" name="図 2"/>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797480" y="8208456"/>
            <a:ext cx="491733" cy="445688"/>
          </a:xfrm>
          <a:prstGeom prst="rect">
            <a:avLst/>
          </a:prstGeom>
        </p:spPr>
      </p:pic>
      <p:pic>
        <p:nvPicPr>
          <p:cNvPr id="5" name="図 4"/>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1345330" y="8293473"/>
            <a:ext cx="1822414" cy="304218"/>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3364</TotalTime>
  <Words>6</Words>
  <Application>Microsoft Office PowerPoint</Application>
  <PresentationFormat>画面に合わせる (4:3)</PresentationFormat>
  <Paragraphs>27</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標準デザイン</vt:lpstr>
      <vt:lpstr>スライド 1</vt:lpstr>
    </vt:vector>
  </TitlesOfParts>
  <Company>Promega Corp.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mtsuchiy</dc:creator>
  <cp:lastModifiedBy>Motomura</cp:lastModifiedBy>
  <cp:revision>230</cp:revision>
  <cp:lastPrinted>2017-10-12T01:50:32Z</cp:lastPrinted>
  <dcterms:created xsi:type="dcterms:W3CDTF">2008-09-30T00:02:51Z</dcterms:created>
  <dcterms:modified xsi:type="dcterms:W3CDTF">2017-10-13T07:01:13Z</dcterms:modified>
</cp:coreProperties>
</file>